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8" r:id="rId1"/>
  </p:sldMasterIdLst>
  <p:sldIdLst>
    <p:sldId id="257" r:id="rId2"/>
    <p:sldId id="256" r:id="rId3"/>
    <p:sldId id="260" r:id="rId4"/>
    <p:sldId id="258" r:id="rId5"/>
    <p:sldId id="259" r:id="rId6"/>
    <p:sldId id="261" r:id="rId7"/>
    <p:sldId id="276" r:id="rId8"/>
    <p:sldId id="262" r:id="rId9"/>
    <p:sldId id="264" r:id="rId10"/>
    <p:sldId id="265" r:id="rId11"/>
    <p:sldId id="274" r:id="rId12"/>
    <p:sldId id="275" r:id="rId13"/>
    <p:sldId id="269" r:id="rId14"/>
    <p:sldId id="270" r:id="rId15"/>
    <p:sldId id="271" r:id="rId16"/>
    <p:sldId id="272" r:id="rId17"/>
    <p:sldId id="273" r:id="rId18"/>
    <p:sldId id="281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8B57"/>
    <a:srgbClr val="BCBCBC"/>
    <a:srgbClr val="B1B1B1"/>
    <a:srgbClr val="B2B2B2"/>
    <a:srgbClr val="135999"/>
    <a:srgbClr val="294983"/>
    <a:srgbClr val="FFD03B"/>
    <a:srgbClr val="1E04BC"/>
    <a:srgbClr val="CD5C5C"/>
    <a:srgbClr val="FBF1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25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כ"ד/שבט/תשפ"ב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234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כ"ד/שבט/תשפ"ב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2211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כ"ד/שבט/תשפ"ב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881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כ"ד/שבט/תשפ"ב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8109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כ"ד/שבט/תשפ"ב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591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כ"ד/שבט/תשפ"ב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5389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כ"ד/שבט/תשפ"ב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98066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כ"ד/שבט/תשפ"ב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89058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כ"ד/שבט/תשפ"ב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33111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כ"ד/שבט/תשפ"ב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4951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כ"ד/שבט/תשפ"ב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693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65E81-0691-476C-AD25-A066F1CF1029}" type="datetimeFigureOut">
              <a:rPr lang="he-IL" smtClean="0"/>
              <a:t>כ"ד/שבט/תשפ"ב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05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9" Type="http://schemas.openxmlformats.org/officeDocument/2006/relationships/image" Target="../media/image52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42" Type="http://schemas.openxmlformats.org/officeDocument/2006/relationships/image" Target="../media/image5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Relationship Id="rId46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41" Type="http://schemas.openxmlformats.org/officeDocument/2006/relationships/image" Target="../media/image54.png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45" Type="http://schemas.openxmlformats.org/officeDocument/2006/relationships/image" Target="../media/image58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4" Type="http://schemas.openxmlformats.org/officeDocument/2006/relationships/image" Target="../media/image57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43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87556" y="1842466"/>
            <a:ext cx="9144000" cy="1298036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r>
              <a:rPr lang="en-GB" sz="8000" b="1" dirty="0" smtClean="0">
                <a:latin typeface="+mn-lt"/>
              </a:rPr>
              <a:t>Data Science Project</a:t>
            </a:r>
            <a:endParaRPr lang="he-IL" sz="8000" b="1" dirty="0">
              <a:latin typeface="+mn-lt"/>
            </a:endParaRPr>
          </a:p>
        </p:txBody>
      </p:sp>
      <p:sp>
        <p:nvSpPr>
          <p:cNvPr id="8" name="כותרת משנה 2"/>
          <p:cNvSpPr>
            <a:spLocks noGrp="1"/>
          </p:cNvSpPr>
          <p:nvPr>
            <p:ph type="subTitle" idx="1"/>
          </p:nvPr>
        </p:nvSpPr>
        <p:spPr>
          <a:xfrm>
            <a:off x="1587556" y="3140501"/>
            <a:ext cx="9144000" cy="3269823"/>
          </a:xfrm>
        </p:spPr>
        <p:txBody>
          <a:bodyPr anchor="ctr">
            <a:normAutofit fontScale="92500"/>
          </a:bodyPr>
          <a:lstStyle/>
          <a:p>
            <a:r>
              <a:rPr lang="en-GB" sz="4000" b="1" dirty="0"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Can we predict the extinction </a:t>
            </a:r>
            <a:r>
              <a:rPr lang="en-GB" sz="4000" b="1" dirty="0" smtClean="0"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of a </a:t>
            </a:r>
            <a:r>
              <a:rPr lang="en-GB" sz="4000" b="1" dirty="0"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species?</a:t>
            </a:r>
          </a:p>
          <a:p>
            <a:endParaRPr lang="en-GB" sz="3200" b="1" dirty="0" smtClean="0">
              <a:solidFill>
                <a:srgbClr val="1359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+mj-ea"/>
              <a:cs typeface="+mj-cs"/>
            </a:endParaRPr>
          </a:p>
          <a:p>
            <a:endParaRPr lang="en-GB" sz="3200" b="1" dirty="0">
              <a:solidFill>
                <a:srgbClr val="1359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+mj-ea"/>
              <a:cs typeface="+mj-cs"/>
            </a:endParaRPr>
          </a:p>
          <a:p>
            <a:pPr rtl="0"/>
            <a:r>
              <a:rPr lang="en-GB" sz="1900" b="1" dirty="0"/>
              <a:t>by</a:t>
            </a:r>
            <a:endParaRPr lang="en-GB" sz="2200" b="1" dirty="0"/>
          </a:p>
          <a:p>
            <a:r>
              <a:rPr lang="en-GB" b="1" dirty="0" err="1" smtClean="0"/>
              <a:t>Noy</a:t>
            </a:r>
            <a:r>
              <a:rPr lang="en-GB" b="1" dirty="0" smtClean="0"/>
              <a:t> </a:t>
            </a:r>
            <a:r>
              <a:rPr lang="en-GB" b="1" dirty="0" err="1" smtClean="0"/>
              <a:t>Benbenishty</a:t>
            </a:r>
            <a:r>
              <a:rPr lang="en-GB" b="1" dirty="0" smtClean="0"/>
              <a:t> </a:t>
            </a:r>
          </a:p>
          <a:p>
            <a:r>
              <a:rPr lang="en-GB" b="1" dirty="0" smtClean="0"/>
              <a:t> </a:t>
            </a:r>
            <a:r>
              <a:rPr lang="en-GB" b="1" dirty="0" err="1" smtClean="0"/>
              <a:t>Maor</a:t>
            </a:r>
            <a:r>
              <a:rPr lang="en-GB" b="1" dirty="0" smtClean="0"/>
              <a:t> </a:t>
            </a:r>
            <a:r>
              <a:rPr lang="en-GB" b="1" dirty="0" err="1" smtClean="0"/>
              <a:t>Aichenbaum</a:t>
            </a:r>
            <a:r>
              <a:rPr lang="en-GB" b="1" dirty="0" smtClean="0"/>
              <a:t> 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083326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 txBox="1">
            <a:spLocks/>
          </p:cNvSpPr>
          <p:nvPr/>
        </p:nvSpPr>
        <p:spPr>
          <a:xfrm>
            <a:off x="98323" y="1117532"/>
            <a:ext cx="8239434" cy="45688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1" anchor="ctr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b="1" dirty="0">
                <a:ln>
                  <a:solidFill>
                    <a:sysClr val="windowText" lastClr="000000"/>
                  </a:solidFill>
                </a:ln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Visualization </a:t>
            </a:r>
            <a:r>
              <a:rPr lang="en-US" sz="7200" b="1" dirty="0" smtClean="0">
                <a:ln>
                  <a:solidFill>
                    <a:sysClr val="windowText" lastClr="000000"/>
                  </a:solidFill>
                </a:ln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And</a:t>
            </a:r>
            <a:r>
              <a:rPr lang="en-US" sz="11500" b="1" dirty="0" smtClean="0">
                <a:ln>
                  <a:solidFill>
                    <a:sysClr val="windowText" lastClr="000000"/>
                  </a:solidFill>
                </a:ln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 Analyzation</a:t>
            </a:r>
            <a:endParaRPr lang="he-IL" sz="11500" b="1" dirty="0">
              <a:ln>
                <a:solidFill>
                  <a:sysClr val="windowText" lastClr="000000"/>
                </a:solidFill>
              </a:ln>
              <a:solidFill>
                <a:srgbClr val="1359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  <p:pic>
        <p:nvPicPr>
          <p:cNvPr id="8" name="תמונה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  <a14:imgEffect>
                      <a14:colorTemperature colorTemp="5995"/>
                    </a14:imgEffect>
                    <a14:imgEffect>
                      <a14:saturation sat="8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1814"/>
          <a:stretch/>
        </p:blipFill>
        <p:spPr>
          <a:xfrm>
            <a:off x="7423354" y="2045107"/>
            <a:ext cx="4198374" cy="33429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96190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65048" y="11557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Getting To Know The </a:t>
            </a:r>
            <a:r>
              <a:rPr lang="en-GB" b="1" dirty="0" smtClean="0"/>
              <a:t>Species</a:t>
            </a:r>
            <a:endParaRPr lang="he-IL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60" y="1389375"/>
            <a:ext cx="3161905" cy="5295488"/>
          </a:xfrm>
          <a:prstGeom prst="rect">
            <a:avLst/>
          </a:prstGeom>
        </p:spPr>
      </p:pic>
      <p:pic>
        <p:nvPicPr>
          <p:cNvPr id="3" name="תמונה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801" y="1337119"/>
            <a:ext cx="753365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0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כותרת 1"/>
          <p:cNvSpPr>
            <a:spLocks noGrp="1"/>
          </p:cNvSpPr>
          <p:nvPr>
            <p:ph type="title"/>
          </p:nvPr>
        </p:nvSpPr>
        <p:spPr>
          <a:xfrm>
            <a:off x="765048" y="11557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Getting To Know The </a:t>
            </a:r>
            <a:r>
              <a:rPr lang="en-GB" b="1" dirty="0" smtClean="0"/>
              <a:t>Species</a:t>
            </a:r>
            <a:endParaRPr lang="he-IL" b="1" dirty="0"/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775" y="1621527"/>
            <a:ext cx="6529171" cy="4680000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527"/>
            <a:ext cx="749387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01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65048" y="11557"/>
            <a:ext cx="10515600" cy="1325563"/>
          </a:xfrm>
        </p:spPr>
        <p:txBody>
          <a:bodyPr/>
          <a:lstStyle/>
          <a:p>
            <a:pPr algn="ctr"/>
            <a:r>
              <a:rPr lang="en-GB" b="1" dirty="0" smtClean="0"/>
              <a:t>Extinct Species Distribution By Threat </a:t>
            </a:r>
            <a:endParaRPr lang="he-IL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458" y="1098000"/>
            <a:ext cx="828878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94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65048" y="11557"/>
            <a:ext cx="10515600" cy="1325563"/>
          </a:xfrm>
        </p:spPr>
        <p:txBody>
          <a:bodyPr/>
          <a:lstStyle/>
          <a:p>
            <a:pPr algn="ctr"/>
            <a:r>
              <a:rPr lang="en-GB" b="1" dirty="0" smtClean="0"/>
              <a:t>Species Distribution By Threat </a:t>
            </a:r>
            <a:endParaRPr lang="he-IL" b="1" dirty="0"/>
          </a:p>
        </p:txBody>
      </p:sp>
      <p:sp>
        <p:nvSpPr>
          <p:cNvPr id="6" name="מציין מיקום תוכן 2"/>
          <p:cNvSpPr>
            <a:spLocks noGrp="1"/>
          </p:cNvSpPr>
          <p:nvPr>
            <p:ph idx="1"/>
          </p:nvPr>
        </p:nvSpPr>
        <p:spPr>
          <a:xfrm>
            <a:off x="7327392" y="2389073"/>
            <a:ext cx="4569640" cy="3067829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As can be seen, the threat of </a:t>
            </a:r>
            <a:r>
              <a:rPr lang="en-US" sz="2400" b="1" dirty="0">
                <a:latin typeface="+mj-lt"/>
                <a:ea typeface="+mj-ea"/>
                <a:cs typeface="+mj-cs"/>
              </a:rPr>
              <a:t>habitat loss</a:t>
            </a:r>
            <a:r>
              <a:rPr lang="en-US" sz="2400" dirty="0">
                <a:latin typeface="+mj-lt"/>
                <a:ea typeface="+mj-ea"/>
                <a:cs typeface="+mj-cs"/>
              </a:rPr>
              <a:t> has a big impact on both extinct and alive species</a:t>
            </a:r>
            <a:r>
              <a:rPr lang="en-GB" sz="2400" dirty="0">
                <a:latin typeface="+mj-lt"/>
                <a:ea typeface="+mj-ea"/>
                <a:cs typeface="+mj-cs"/>
              </a:rPr>
              <a:t>.</a:t>
            </a:r>
          </a:p>
          <a:p>
            <a:pPr marL="0" indent="0" algn="l">
              <a:buNone/>
            </a:pPr>
            <a:endParaRPr lang="en-GB" sz="2400" dirty="0"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r>
              <a:rPr lang="en-GB" sz="2400" dirty="0">
                <a:latin typeface="+mj-lt"/>
                <a:ea typeface="+mj-ea"/>
                <a:cs typeface="+mj-cs"/>
              </a:rPr>
              <a:t>Another big influence comes from the </a:t>
            </a:r>
            <a:r>
              <a:rPr lang="en-GB" sz="2400" b="1" dirty="0">
                <a:latin typeface="+mj-lt"/>
                <a:ea typeface="+mj-ea"/>
                <a:cs typeface="+mj-cs"/>
              </a:rPr>
              <a:t>invasive species</a:t>
            </a:r>
            <a:r>
              <a:rPr lang="en-GB" sz="2400" dirty="0">
                <a:latin typeface="+mj-lt"/>
                <a:ea typeface="+mj-ea"/>
                <a:cs typeface="+mj-cs"/>
              </a:rPr>
              <a:t> threat, which the ratio between extinct and alive species is very large </a:t>
            </a:r>
            <a:endParaRPr lang="he-IL" sz="2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" y="1337120"/>
            <a:ext cx="7303008" cy="5331010"/>
          </a:xfrm>
          <a:prstGeom prst="rect">
            <a:avLst/>
          </a:prstGeom>
        </p:spPr>
      </p:pic>
      <p:sp>
        <p:nvSpPr>
          <p:cNvPr id="7" name="מלבן 6"/>
          <p:cNvSpPr/>
          <p:nvPr/>
        </p:nvSpPr>
        <p:spPr>
          <a:xfrm>
            <a:off x="3756991" y="1552575"/>
            <a:ext cx="884583" cy="4949826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מלבן 8"/>
          <p:cNvSpPr/>
          <p:nvPr/>
        </p:nvSpPr>
        <p:spPr>
          <a:xfrm>
            <a:off x="2118691" y="4419599"/>
            <a:ext cx="884583" cy="2082801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87737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65048" y="11557"/>
            <a:ext cx="10515600" cy="1325563"/>
          </a:xfrm>
        </p:spPr>
        <p:txBody>
          <a:bodyPr/>
          <a:lstStyle/>
          <a:p>
            <a:pPr algn="ctr"/>
            <a:r>
              <a:rPr lang="en-GB" b="1" dirty="0" smtClean="0"/>
              <a:t>Species Distribution By </a:t>
            </a:r>
            <a:r>
              <a:rPr lang="en-US" b="1" dirty="0" smtClean="0"/>
              <a:t>Number Of</a:t>
            </a:r>
            <a:r>
              <a:rPr lang="en-GB" b="1" dirty="0" smtClean="0"/>
              <a:t> Threat </a:t>
            </a:r>
            <a:endParaRPr lang="he-IL" b="1" dirty="0"/>
          </a:p>
        </p:txBody>
      </p:sp>
      <p:sp>
        <p:nvSpPr>
          <p:cNvPr id="6" name="מציין מיקום תוכן 2"/>
          <p:cNvSpPr>
            <a:spLocks noGrp="1"/>
          </p:cNvSpPr>
          <p:nvPr>
            <p:ph idx="1"/>
          </p:nvPr>
        </p:nvSpPr>
        <p:spPr>
          <a:xfrm>
            <a:off x="7327392" y="2389073"/>
            <a:ext cx="4864608" cy="372349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600" dirty="0">
                <a:latin typeface="+mj-lt"/>
                <a:ea typeface="+mj-ea"/>
                <a:cs typeface="+mj-cs"/>
              </a:rPr>
              <a:t>According to the graph, as the number of threats grows, the amount of living species descends at a bigger pace then the extinct.</a:t>
            </a:r>
          </a:p>
          <a:p>
            <a:pPr marL="0" indent="0" algn="l">
              <a:buNone/>
            </a:pPr>
            <a:endParaRPr lang="en-US" sz="2600" dirty="0"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r>
              <a:rPr lang="en-US" sz="2600" dirty="0">
                <a:latin typeface="+mj-lt"/>
                <a:ea typeface="+mj-ea"/>
                <a:cs typeface="+mj-cs"/>
              </a:rPr>
              <a:t>At 5 and above threats we can assume that species cannot survive and are headed for extinction.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en-US" dirty="0" smtClean="0"/>
          </a:p>
          <a:p>
            <a:pPr marL="0" indent="0" algn="l">
              <a:buNone/>
            </a:pPr>
            <a:endParaRPr lang="en-US" dirty="0" smtClean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37120"/>
            <a:ext cx="7398955" cy="5331600"/>
          </a:xfrm>
          <a:prstGeom prst="rect">
            <a:avLst/>
          </a:prstGeom>
        </p:spPr>
      </p:pic>
      <p:cxnSp>
        <p:nvCxnSpPr>
          <p:cNvPr id="10" name="מחבר חץ ישר 9"/>
          <p:cNvCxnSpPr/>
          <p:nvPr/>
        </p:nvCxnSpPr>
        <p:spPr>
          <a:xfrm>
            <a:off x="1918252" y="1729409"/>
            <a:ext cx="4923597" cy="3909391"/>
          </a:xfrm>
          <a:prstGeom prst="straightConnector1">
            <a:avLst/>
          </a:prstGeom>
          <a:ln w="57150">
            <a:solidFill>
              <a:srgbClr val="CD5C5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מחבר חץ ישר 10"/>
          <p:cNvCxnSpPr/>
          <p:nvPr/>
        </p:nvCxnSpPr>
        <p:spPr>
          <a:xfrm>
            <a:off x="1446683" y="1640371"/>
            <a:ext cx="2849867" cy="2236304"/>
          </a:xfrm>
          <a:prstGeom prst="straightConnector1">
            <a:avLst/>
          </a:prstGeom>
          <a:ln w="57150">
            <a:solidFill>
              <a:srgbClr val="2E8B57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מחבר ישר 19"/>
          <p:cNvCxnSpPr/>
          <p:nvPr/>
        </p:nvCxnSpPr>
        <p:spPr>
          <a:xfrm flipV="1">
            <a:off x="4184374" y="3943350"/>
            <a:ext cx="16151" cy="2089702"/>
          </a:xfrm>
          <a:prstGeom prst="line">
            <a:avLst/>
          </a:prstGeom>
          <a:ln w="28575">
            <a:solidFill>
              <a:srgbClr val="2E8B5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מחבר ישר 25"/>
          <p:cNvCxnSpPr/>
          <p:nvPr/>
        </p:nvCxnSpPr>
        <p:spPr>
          <a:xfrm flipV="1">
            <a:off x="6841849" y="5638800"/>
            <a:ext cx="0" cy="518078"/>
          </a:xfrm>
          <a:prstGeom prst="line">
            <a:avLst/>
          </a:prstGeom>
          <a:ln w="28575">
            <a:solidFill>
              <a:srgbClr val="CD5C5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מלבן 39"/>
          <p:cNvSpPr/>
          <p:nvPr/>
        </p:nvSpPr>
        <p:spPr>
          <a:xfrm>
            <a:off x="4778477" y="5456903"/>
            <a:ext cx="766917" cy="986503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09078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65048" y="11557"/>
            <a:ext cx="10515600" cy="1325563"/>
          </a:xfrm>
        </p:spPr>
        <p:txBody>
          <a:bodyPr/>
          <a:lstStyle/>
          <a:p>
            <a:pPr algn="ctr"/>
            <a:r>
              <a:rPr lang="en-GB" b="1" dirty="0" smtClean="0"/>
              <a:t>Extinct Species Distribution By Locations </a:t>
            </a:r>
            <a:endParaRPr lang="he-IL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96" y="1098000"/>
            <a:ext cx="8035903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00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65048" y="11557"/>
            <a:ext cx="10515600" cy="1325563"/>
          </a:xfrm>
        </p:spPr>
        <p:txBody>
          <a:bodyPr/>
          <a:lstStyle/>
          <a:p>
            <a:pPr algn="ctr"/>
            <a:r>
              <a:rPr lang="en-GB" b="1" dirty="0" smtClean="0"/>
              <a:t>Species Distribution By Location</a:t>
            </a:r>
            <a:endParaRPr lang="he-IL" b="1" dirty="0"/>
          </a:p>
        </p:txBody>
      </p:sp>
      <p:sp>
        <p:nvSpPr>
          <p:cNvPr id="6" name="מציין מיקום תוכן 2"/>
          <p:cNvSpPr>
            <a:spLocks noGrp="1"/>
          </p:cNvSpPr>
          <p:nvPr>
            <p:ph idx="1"/>
          </p:nvPr>
        </p:nvSpPr>
        <p:spPr>
          <a:xfrm>
            <a:off x="7398954" y="2338822"/>
            <a:ext cx="4684189" cy="2953989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As can be seen, the largest amount of species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are </a:t>
            </a:r>
            <a:r>
              <a:rPr lang="en-US" sz="2400" dirty="0">
                <a:latin typeface="+mj-lt"/>
                <a:ea typeface="+mj-ea"/>
                <a:cs typeface="+mj-cs"/>
              </a:rPr>
              <a:t>located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in </a:t>
            </a:r>
            <a:r>
              <a:rPr lang="en-US" sz="2400" b="1" dirty="0" smtClean="0">
                <a:latin typeface="+mj-lt"/>
                <a:ea typeface="+mj-ea"/>
                <a:cs typeface="+mj-cs"/>
              </a:rPr>
              <a:t>America</a:t>
            </a:r>
            <a:r>
              <a:rPr lang="en-US" sz="2400" b="1" dirty="0" smtClean="0"/>
              <a:t> </a:t>
            </a:r>
            <a:r>
              <a:rPr lang="en-US" sz="2400" dirty="0" smtClean="0"/>
              <a:t>(The </a:t>
            </a:r>
            <a:r>
              <a:rPr lang="en-US" sz="2400" dirty="0" smtClean="0"/>
              <a:t>largest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 amount of </a:t>
            </a:r>
            <a:r>
              <a:rPr lang="en-US" sz="2400" dirty="0">
                <a:latin typeface="+mj-lt"/>
                <a:ea typeface="+mj-ea"/>
                <a:cs typeface="+mj-cs"/>
              </a:rPr>
              <a:t>extinct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species).</a:t>
            </a:r>
            <a:endParaRPr lang="en-US" sz="2400" dirty="0"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 </a:t>
            </a:r>
            <a:endParaRPr lang="en-GB" sz="2400" dirty="0"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r>
              <a:rPr lang="en-GB" sz="2400" dirty="0" smtClean="0">
                <a:latin typeface="+mj-lt"/>
                <a:ea typeface="+mj-ea"/>
                <a:cs typeface="+mj-cs"/>
              </a:rPr>
              <a:t>Another impactful location is </a:t>
            </a:r>
            <a:r>
              <a:rPr lang="en-GB" sz="2400" dirty="0" smtClean="0"/>
              <a:t>Africa's </a:t>
            </a:r>
            <a:r>
              <a:rPr lang="en-GB" sz="2400" dirty="0" smtClean="0">
                <a:latin typeface="+mj-lt"/>
                <a:ea typeface="+mj-ea"/>
                <a:cs typeface="+mj-cs"/>
              </a:rPr>
              <a:t>living/extinct species </a:t>
            </a:r>
            <a:r>
              <a:rPr lang="en-GB" sz="2400" dirty="0" smtClean="0"/>
              <a:t>ratio</a:t>
            </a:r>
            <a:endParaRPr lang="en-GB" sz="2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017"/>
            <a:ext cx="7398955" cy="5331600"/>
          </a:xfrm>
          <a:prstGeom prst="rect">
            <a:avLst/>
          </a:prstGeom>
        </p:spPr>
      </p:pic>
      <p:sp>
        <p:nvSpPr>
          <p:cNvPr id="10" name="מלבן 9"/>
          <p:cNvSpPr/>
          <p:nvPr/>
        </p:nvSpPr>
        <p:spPr>
          <a:xfrm>
            <a:off x="1699591" y="1421295"/>
            <a:ext cx="884583" cy="4869433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מלבן 10"/>
          <p:cNvSpPr/>
          <p:nvPr/>
        </p:nvSpPr>
        <p:spPr>
          <a:xfrm>
            <a:off x="775842" y="2831690"/>
            <a:ext cx="884583" cy="3459038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6456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65048" y="11557"/>
            <a:ext cx="10515600" cy="1325563"/>
          </a:xfrm>
        </p:spPr>
        <p:txBody>
          <a:bodyPr/>
          <a:lstStyle/>
          <a:p>
            <a:pPr algn="ctr"/>
            <a:r>
              <a:rPr lang="en-GB" b="1" dirty="0" smtClean="0"/>
              <a:t>Species Distribution By Birth Rate</a:t>
            </a:r>
            <a:endParaRPr lang="he-IL" b="1" dirty="0"/>
          </a:p>
        </p:txBody>
      </p:sp>
      <p:sp>
        <p:nvSpPr>
          <p:cNvPr id="6" name="מציין מיקום תוכן 2"/>
          <p:cNvSpPr>
            <a:spLocks noGrp="1"/>
          </p:cNvSpPr>
          <p:nvPr>
            <p:ph idx="1"/>
          </p:nvPr>
        </p:nvSpPr>
        <p:spPr>
          <a:xfrm>
            <a:off x="7403950" y="2713405"/>
            <a:ext cx="4542244" cy="2953989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As can be seen,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when the birth rate is </a:t>
            </a:r>
            <a:r>
              <a:rPr lang="en-US" sz="2400" b="1" dirty="0" smtClean="0">
                <a:latin typeface="+mj-lt"/>
                <a:ea typeface="+mj-ea"/>
                <a:cs typeface="+mj-cs"/>
              </a:rPr>
              <a:t>1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 its easier for species to get extinct, as it depends of the survival of a single offspring. </a:t>
            </a:r>
            <a:endParaRPr lang="en-US" sz="2400" dirty="0"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endParaRPr lang="en-GB" sz="2400" dirty="0" smtClean="0"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r>
              <a:rPr lang="en-GB" sz="2400" dirty="0">
                <a:latin typeface="+mj-lt"/>
                <a:ea typeface="+mj-ea"/>
                <a:cs typeface="+mj-cs"/>
              </a:rPr>
              <a:t>T</a:t>
            </a:r>
            <a:r>
              <a:rPr lang="en-US" sz="2400" dirty="0">
                <a:latin typeface="+mj-lt"/>
                <a:ea typeface="+mj-ea"/>
                <a:cs typeface="+mj-cs"/>
              </a:rPr>
              <a:t>he extinct ratio is still strong with </a:t>
            </a:r>
            <a:r>
              <a:rPr lang="en-US" sz="2400" b="1" dirty="0">
                <a:latin typeface="+mj-lt"/>
                <a:ea typeface="+mj-ea"/>
                <a:cs typeface="+mj-cs"/>
              </a:rPr>
              <a:t>2</a:t>
            </a:r>
            <a:r>
              <a:rPr lang="en-US" sz="2400" dirty="0"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latin typeface="+mj-lt"/>
                <a:ea typeface="+mj-ea"/>
                <a:cs typeface="+mj-cs"/>
              </a:rPr>
              <a:t>offsprings</a:t>
            </a:r>
            <a:r>
              <a:rPr lang="en-US" sz="2400" dirty="0">
                <a:latin typeface="+mj-lt"/>
                <a:ea typeface="+mj-ea"/>
                <a:cs typeface="+mj-cs"/>
              </a:rPr>
              <a:t> and at </a:t>
            </a:r>
            <a:r>
              <a:rPr lang="en-US" sz="2400" b="1" dirty="0">
                <a:latin typeface="+mj-lt"/>
                <a:ea typeface="+mj-ea"/>
                <a:cs typeface="+mj-cs"/>
              </a:rPr>
              <a:t>3</a:t>
            </a:r>
            <a:r>
              <a:rPr lang="en-US" sz="2400" dirty="0">
                <a:latin typeface="+mj-lt"/>
                <a:ea typeface="+mj-ea"/>
                <a:cs typeface="+mj-cs"/>
              </a:rPr>
              <a:t> and above the </a:t>
            </a:r>
            <a:r>
              <a:rPr lang="en-US" sz="2400" b="1" dirty="0">
                <a:latin typeface="+mj-lt"/>
                <a:ea typeface="+mj-ea"/>
                <a:cs typeface="+mj-cs"/>
              </a:rPr>
              <a:t>ratio </a:t>
            </a:r>
            <a:r>
              <a:rPr lang="en-US" sz="2400" dirty="0">
                <a:latin typeface="+mj-lt"/>
                <a:ea typeface="+mj-ea"/>
                <a:cs typeface="+mj-cs"/>
              </a:rPr>
              <a:t>declines to </a:t>
            </a:r>
            <a:r>
              <a:rPr lang="en-US" sz="2400" b="1" dirty="0" smtClean="0">
                <a:latin typeface="+mj-lt"/>
                <a:ea typeface="+mj-ea"/>
                <a:cs typeface="+mj-cs"/>
              </a:rPr>
              <a:t>half and less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. </a:t>
            </a:r>
            <a:endParaRPr lang="en-GB" sz="2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2800"/>
            <a:ext cx="7403950" cy="5335200"/>
          </a:xfrm>
          <a:prstGeom prst="rect">
            <a:avLst/>
          </a:prstGeom>
        </p:spPr>
      </p:pic>
      <p:sp>
        <p:nvSpPr>
          <p:cNvPr id="9" name="מלבן 8"/>
          <p:cNvSpPr/>
          <p:nvPr/>
        </p:nvSpPr>
        <p:spPr>
          <a:xfrm>
            <a:off x="765048" y="1809135"/>
            <a:ext cx="601636" cy="4815981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 11"/>
          <p:cNvSpPr/>
          <p:nvPr/>
        </p:nvSpPr>
        <p:spPr>
          <a:xfrm>
            <a:off x="1366684" y="5166852"/>
            <a:ext cx="511277" cy="1458264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6633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 txBox="1">
            <a:spLocks/>
          </p:cNvSpPr>
          <p:nvPr/>
        </p:nvSpPr>
        <p:spPr>
          <a:xfrm>
            <a:off x="276225" y="1873753"/>
            <a:ext cx="6124575" cy="29622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1" anchor="ctr">
            <a:no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11500" b="1">
                <a:ln>
                  <a:solidFill>
                    <a:sysClr val="windowText" lastClr="000000"/>
                  </a:solidFill>
                </a:ln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Machine Learning</a:t>
            </a:r>
            <a:endParaRPr lang="he-IL" dirty="0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  <a14:imgEffect>
                      <a14:colorTemperature colorTemp="7600"/>
                    </a14:imgEffect>
                    <a14:imgEffect>
                      <a14:saturation sat="80000"/>
                    </a14:imgEffect>
                    <a14:imgEffect>
                      <a14:brightnessContrast bright="-10000" contras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4154" y="1816914"/>
            <a:ext cx="5525730" cy="30827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588761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קבוצה 9"/>
          <p:cNvGrpSpPr/>
          <p:nvPr/>
        </p:nvGrpSpPr>
        <p:grpSpPr>
          <a:xfrm>
            <a:off x="2595716" y="949718"/>
            <a:ext cx="6597445" cy="4910308"/>
            <a:chOff x="2231923" y="733409"/>
            <a:chExt cx="6713071" cy="5038126"/>
          </a:xfrm>
        </p:grpSpPr>
        <p:pic>
          <p:nvPicPr>
            <p:cNvPr id="5" name="תמונה 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colorTemperature colorTemp="6256"/>
                      </a14:imgEffect>
                      <a14:imgEffect>
                        <a14:saturation sat="7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31923" y="733409"/>
              <a:ext cx="6713071" cy="503812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8" name="כותרת משנה 2"/>
            <p:cNvSpPr txBox="1">
              <a:spLocks/>
            </p:cNvSpPr>
            <p:nvPr/>
          </p:nvSpPr>
          <p:spPr>
            <a:xfrm>
              <a:off x="2231923" y="900485"/>
              <a:ext cx="3588774" cy="719798"/>
            </a:xfrm>
            <a:prstGeom prst="rect">
              <a:avLst/>
            </a:prstGeom>
          </p:spPr>
          <p:txBody>
            <a:bodyPr vert="horz" lIns="91440" tIns="45720" rIns="91440" bIns="45720" rtlCol="1">
              <a:normAutofit/>
            </a:bodyPr>
            <a:lstStyle>
              <a:lvl1pPr marL="0" indent="0" algn="ct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3200" b="1" u="sng" dirty="0" smtClean="0"/>
                <a:t>External Resources</a:t>
              </a:r>
            </a:p>
            <a:p>
              <a:pPr algn="l"/>
              <a:endParaRPr lang="en-GB" sz="1400" dirty="0" smtClean="0"/>
            </a:p>
          </p:txBody>
        </p:sp>
        <p:sp>
          <p:nvSpPr>
            <p:cNvPr id="9" name="כותרת משנה 2"/>
            <p:cNvSpPr txBox="1">
              <a:spLocks/>
            </p:cNvSpPr>
            <p:nvPr/>
          </p:nvSpPr>
          <p:spPr>
            <a:xfrm>
              <a:off x="4731151" y="2582562"/>
              <a:ext cx="3015462" cy="1614534"/>
            </a:xfrm>
            <a:prstGeom prst="rect">
              <a:avLst/>
            </a:prstGeom>
          </p:spPr>
          <p:txBody>
            <a:bodyPr vert="horz" lIns="91440" tIns="45720" rIns="91440" bIns="45720" rtlCol="1">
              <a:normAutofit/>
            </a:bodyPr>
            <a:lstStyle>
              <a:lvl1pPr marL="0" indent="0" algn="ct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800" b="1" dirty="0"/>
                <a:t>Wikipedia </a:t>
              </a:r>
              <a:endParaRPr lang="en-GB" sz="1800" b="1" dirty="0" smtClean="0"/>
            </a:p>
            <a:p>
              <a:pPr algn="l"/>
              <a:r>
                <a:rPr lang="en-GB" sz="1800" b="1" dirty="0" smtClean="0"/>
                <a:t>A-Z Animals  </a:t>
              </a:r>
            </a:p>
            <a:p>
              <a:pPr algn="l"/>
              <a:r>
                <a:rPr lang="en-GB" sz="1800" b="1" dirty="0" smtClean="0"/>
                <a:t>il.brainpop.com – </a:t>
              </a:r>
              <a:r>
                <a:rPr lang="en-US" sz="1600" b="1" cap="all" dirty="0" smtClean="0"/>
                <a:t>Drawings</a:t>
              </a:r>
            </a:p>
            <a:p>
              <a:pPr algn="l"/>
              <a:r>
                <a:rPr lang="en-GB" sz="1600" b="1" dirty="0" smtClean="0"/>
                <a:t>Google Search – </a:t>
              </a:r>
              <a:r>
                <a:rPr lang="en-US" sz="1600" b="1" cap="all" dirty="0" smtClean="0"/>
                <a:t>photos </a:t>
              </a:r>
            </a:p>
            <a:p>
              <a:pPr algn="l"/>
              <a:endParaRPr lang="en-GB" sz="14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668020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תיבת טקסט 7">
            <a:extLst>
              <a:ext uri="{FF2B5EF4-FFF2-40B4-BE49-F238E27FC236}">
                <a16:creationId xmlns="" xmlns:a16="http://schemas.microsoft.com/office/drawing/2014/main" id="{D7FC2884-13EF-431A-93B4-3D7AEEB70E7D}"/>
              </a:ext>
            </a:extLst>
          </p:cNvPr>
          <p:cNvSpPr txBox="1"/>
          <p:nvPr/>
        </p:nvSpPr>
        <p:spPr>
          <a:xfrm>
            <a:off x="232941" y="4593384"/>
            <a:ext cx="11726118" cy="2278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endParaRPr lang="en-US" sz="2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571500" indent="-5715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="" xmlns:a16="http://schemas.microsoft.com/office/drawing/2014/main" id="{7270B6F5-2C47-4CF8-A258-1C856D57AE38}"/>
              </a:ext>
            </a:extLst>
          </p:cNvPr>
          <p:cNvSpPr txBox="1"/>
          <p:nvPr/>
        </p:nvSpPr>
        <p:spPr>
          <a:xfrm>
            <a:off x="1394311" y="1930360"/>
            <a:ext cx="1013892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+mj-lt"/>
                <a:ea typeface="+mj-ea"/>
                <a:cs typeface="+mj-cs"/>
              </a:rPr>
              <a:t>Our label is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“</a:t>
            </a:r>
            <a:r>
              <a:rPr lang="en-US" sz="2400" b="1" dirty="0" err="1" smtClean="0">
                <a:latin typeface="+mj-lt"/>
                <a:ea typeface="+mj-ea"/>
                <a:cs typeface="+mj-cs"/>
              </a:rPr>
              <a:t>IsExtinct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” </a:t>
            </a:r>
            <a:r>
              <a:rPr lang="en-US" sz="2400" dirty="0">
                <a:latin typeface="+mj-lt"/>
                <a:ea typeface="+mj-ea"/>
                <a:cs typeface="+mj-cs"/>
              </a:rPr>
              <a:t>column, because our research question refer to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the prediction of the extinction of species – “Yes” or “No” question.</a:t>
            </a:r>
            <a:endParaRPr lang="en-US" sz="2400" dirty="0">
              <a:latin typeface="+mj-lt"/>
              <a:ea typeface="+mj-ea"/>
              <a:cs typeface="+mj-cs"/>
            </a:endParaRPr>
          </a:p>
          <a:p>
            <a:pPr algn="l"/>
            <a:endParaRPr lang="en-US" sz="2400" dirty="0">
              <a:latin typeface="+mj-lt"/>
              <a:ea typeface="+mj-ea"/>
              <a:cs typeface="+mj-cs"/>
            </a:endParaRPr>
          </a:p>
          <a:p>
            <a:pPr algn="l"/>
            <a:r>
              <a:rPr lang="en-US" sz="2400" dirty="0">
                <a:latin typeface="+mj-lt"/>
                <a:ea typeface="+mj-ea"/>
                <a:cs typeface="+mj-cs"/>
              </a:rPr>
              <a:t>We chose to apply </a:t>
            </a:r>
            <a:r>
              <a:rPr lang="en-US" sz="2800" b="1" dirty="0">
                <a:latin typeface="+mj-lt"/>
                <a:ea typeface="+mj-ea"/>
                <a:cs typeface="+mj-cs"/>
              </a:rPr>
              <a:t>Logistic </a:t>
            </a:r>
            <a:r>
              <a:rPr lang="en-US" sz="2800" b="1" dirty="0" smtClean="0">
                <a:latin typeface="+mj-lt"/>
                <a:ea typeface="+mj-ea"/>
                <a:cs typeface="+mj-cs"/>
              </a:rPr>
              <a:t>Regression </a:t>
            </a:r>
            <a:r>
              <a:rPr lang="en-US" sz="2400" dirty="0">
                <a:latin typeface="+mj-lt"/>
                <a:ea typeface="+mj-ea"/>
                <a:cs typeface="+mj-cs"/>
              </a:rPr>
              <a:t>– Supervised Learning for classification problems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by a category label.</a:t>
            </a:r>
            <a:endParaRPr lang="en-US" sz="2400" dirty="0">
              <a:latin typeface="+mj-lt"/>
              <a:ea typeface="+mj-ea"/>
              <a:cs typeface="+mj-cs"/>
            </a:endParaRPr>
          </a:p>
          <a:p>
            <a:pPr algn="l"/>
            <a:endParaRPr lang="he-IL" sz="2000" dirty="0" smtClean="0">
              <a:latin typeface="+mj-lt"/>
              <a:ea typeface="+mj-ea"/>
              <a:cs typeface="+mj-cs"/>
            </a:endParaRPr>
          </a:p>
          <a:p>
            <a:pPr algn="l"/>
            <a:r>
              <a:rPr lang="en-US" sz="2400" dirty="0" smtClean="0">
                <a:latin typeface="+mj-lt"/>
                <a:ea typeface="+mj-ea"/>
                <a:cs typeface="+mj-cs"/>
              </a:rPr>
              <a:t>After training the model </a:t>
            </a:r>
            <a:r>
              <a:rPr lang="en-US" sz="2400" dirty="0">
                <a:latin typeface="+mj-lt"/>
                <a:ea typeface="+mj-ea"/>
                <a:cs typeface="+mj-cs"/>
              </a:rPr>
              <a:t>we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got an </a:t>
            </a:r>
            <a:r>
              <a:rPr lang="en-US" sz="2400" dirty="0">
                <a:latin typeface="+mj-lt"/>
                <a:ea typeface="+mj-ea"/>
                <a:cs typeface="+mj-cs"/>
              </a:rPr>
              <a:t>accuracy of </a:t>
            </a:r>
            <a:r>
              <a:rPr lang="en-US" sz="2800" b="1" dirty="0" smtClean="0">
                <a:latin typeface="+mj-lt"/>
                <a:ea typeface="+mj-ea"/>
                <a:cs typeface="+mj-cs"/>
              </a:rPr>
              <a:t>92.24%</a:t>
            </a:r>
            <a:r>
              <a:rPr lang="en-US" sz="2400" b="1" dirty="0" smtClean="0">
                <a:latin typeface="+mj-lt"/>
                <a:ea typeface="+mj-ea"/>
                <a:cs typeface="+mj-cs"/>
              </a:rPr>
              <a:t>.</a:t>
            </a:r>
            <a:endParaRPr lang="he-IL" sz="2400" b="1" dirty="0" smtClean="0">
              <a:latin typeface="+mj-lt"/>
              <a:ea typeface="+mj-ea"/>
              <a:cs typeface="+mj-cs"/>
            </a:endParaRPr>
          </a:p>
          <a:p>
            <a:pPr algn="l"/>
            <a:r>
              <a:rPr lang="en-US" sz="2400" dirty="0" smtClean="0">
                <a:latin typeface="+mj-lt"/>
                <a:ea typeface="+mj-ea"/>
                <a:cs typeface="+mj-cs"/>
              </a:rPr>
              <a:t>In attempt to improve our accuracy even more we executed </a:t>
            </a:r>
            <a:r>
              <a:rPr lang="en-US" sz="2400" b="1" dirty="0" smtClean="0"/>
              <a:t>feature engineering, </a:t>
            </a:r>
            <a:r>
              <a:rPr lang="en-US" sz="2400" dirty="0" smtClean="0"/>
              <a:t>where we combined the “Birth Rate” and “Conception Period” columns.  </a:t>
            </a:r>
            <a:endParaRPr lang="en-US" sz="2400" dirty="0">
              <a:latin typeface="+mj-lt"/>
              <a:ea typeface="+mj-ea"/>
              <a:cs typeface="+mj-cs"/>
            </a:endParaRPr>
          </a:p>
          <a:p>
            <a:pPr algn="l"/>
            <a:r>
              <a:rPr lang="en-US" sz="2400" dirty="0">
                <a:latin typeface="+mj-lt"/>
                <a:ea typeface="+mj-ea"/>
                <a:cs typeface="+mj-cs"/>
              </a:rPr>
              <a:t>Our </a:t>
            </a:r>
            <a:r>
              <a:rPr lang="en-US" sz="2400" b="1" dirty="0">
                <a:latin typeface="+mj-lt"/>
                <a:ea typeface="+mj-ea"/>
                <a:cs typeface="+mj-cs"/>
              </a:rPr>
              <a:t>final</a:t>
            </a:r>
            <a:r>
              <a:rPr lang="en-US" sz="2400" dirty="0">
                <a:latin typeface="+mj-lt"/>
                <a:ea typeface="+mj-ea"/>
                <a:cs typeface="+mj-cs"/>
              </a:rPr>
              <a:t> model accuracy is </a:t>
            </a:r>
            <a:r>
              <a:rPr lang="en-US" sz="2800" b="1" dirty="0" smtClean="0">
                <a:latin typeface="+mj-lt"/>
                <a:ea typeface="+mj-ea"/>
                <a:cs typeface="+mj-cs"/>
              </a:rPr>
              <a:t>93.96</a:t>
            </a:r>
            <a:r>
              <a:rPr lang="en-US" sz="2400" b="1" dirty="0" smtClean="0">
                <a:latin typeface="+mj-lt"/>
                <a:ea typeface="+mj-ea"/>
                <a:cs typeface="+mj-cs"/>
              </a:rPr>
              <a:t>%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2400" dirty="0">
                <a:latin typeface="+mj-lt"/>
                <a:ea typeface="+mj-ea"/>
                <a:cs typeface="+mj-cs"/>
              </a:rPr>
              <a:t>.</a:t>
            </a:r>
          </a:p>
          <a:p>
            <a:pPr algn="l"/>
            <a:endParaRPr lang="en-US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765048" y="159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/>
              <a:t>Classification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329962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תיבת טקסט 7">
            <a:extLst>
              <a:ext uri="{FF2B5EF4-FFF2-40B4-BE49-F238E27FC236}">
                <a16:creationId xmlns="" xmlns:a16="http://schemas.microsoft.com/office/drawing/2014/main" id="{D7FC2884-13EF-431A-93B4-3D7AEEB70E7D}"/>
              </a:ext>
            </a:extLst>
          </p:cNvPr>
          <p:cNvSpPr txBox="1"/>
          <p:nvPr/>
        </p:nvSpPr>
        <p:spPr>
          <a:xfrm>
            <a:off x="232941" y="4593384"/>
            <a:ext cx="11726118" cy="2278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endParaRPr lang="en-US" sz="2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571500" indent="-5715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="" xmlns:a16="http://schemas.microsoft.com/office/drawing/2014/main" id="{FB6DE5B3-D0C5-48FA-96C6-5876579B5579}"/>
              </a:ext>
            </a:extLst>
          </p:cNvPr>
          <p:cNvSpPr txBox="1"/>
          <p:nvPr/>
        </p:nvSpPr>
        <p:spPr>
          <a:xfrm>
            <a:off x="765048" y="899446"/>
            <a:ext cx="8331327" cy="595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2800" u="sng" dirty="0"/>
              <a:t>Steps</a:t>
            </a:r>
            <a:r>
              <a:rPr lang="en-US" sz="2800" dirty="0" smtClean="0"/>
              <a:t>:</a:t>
            </a:r>
            <a:endParaRPr lang="he-IL" sz="2800" dirty="0" smtClean="0"/>
          </a:p>
          <a:p>
            <a:pPr algn="l" rtl="0"/>
            <a:endParaRPr lang="en-US" sz="800" dirty="0" smtClean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2000" dirty="0" smtClean="0">
                <a:latin typeface="+mj-lt"/>
                <a:ea typeface="+mj-ea"/>
                <a:cs typeface="+mj-cs"/>
              </a:rPr>
              <a:t>1. </a:t>
            </a:r>
            <a:r>
              <a:rPr lang="en-US" sz="2000" u="sng" dirty="0" smtClean="0">
                <a:latin typeface="+mj-lt"/>
                <a:ea typeface="+mj-ea"/>
                <a:cs typeface="+mj-cs"/>
              </a:rPr>
              <a:t>Cleaning the data frame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:</a:t>
            </a:r>
          </a:p>
          <a:p>
            <a:pPr algn="l" rtl="0"/>
            <a:endParaRPr lang="en-US" sz="2000" dirty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2000" dirty="0" smtClean="0">
                <a:latin typeface="+mj-lt"/>
                <a:ea typeface="+mj-ea"/>
                <a:cs typeface="+mj-cs"/>
              </a:rPr>
              <a:t>We </a:t>
            </a:r>
            <a:r>
              <a:rPr lang="en-US" sz="2000" dirty="0">
                <a:latin typeface="+mj-lt"/>
                <a:ea typeface="+mj-ea"/>
                <a:cs typeface="+mj-cs"/>
              </a:rPr>
              <a:t>dropped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all string columns from the Data Frame except “Scientific Name” which was converted to be the index column.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algn="l" rtl="0"/>
            <a:endParaRPr lang="en-US" sz="2000" dirty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2000" dirty="0" smtClean="0">
                <a:latin typeface="+mj-lt"/>
                <a:ea typeface="+mj-ea"/>
                <a:cs typeface="+mj-cs"/>
              </a:rPr>
              <a:t>2. </a:t>
            </a:r>
            <a:r>
              <a:rPr lang="en-US" sz="2000" u="sng" dirty="0" smtClean="0">
                <a:latin typeface="+mj-lt"/>
                <a:ea typeface="+mj-ea"/>
                <a:cs typeface="+mj-cs"/>
              </a:rPr>
              <a:t>Executing the machine </a:t>
            </a:r>
            <a:r>
              <a:rPr lang="en-US" sz="2000" u="sng" dirty="0">
                <a:latin typeface="+mj-lt"/>
                <a:ea typeface="+mj-ea"/>
                <a:cs typeface="+mj-cs"/>
              </a:rPr>
              <a:t>learning process</a:t>
            </a:r>
            <a:r>
              <a:rPr lang="en-US" sz="2000" dirty="0">
                <a:latin typeface="+mj-lt"/>
                <a:ea typeface="+mj-ea"/>
                <a:cs typeface="+mj-cs"/>
              </a:rPr>
              <a:t>: </a:t>
            </a:r>
            <a:endParaRPr lang="en-US" sz="2000" dirty="0" smtClean="0">
              <a:latin typeface="+mj-lt"/>
              <a:ea typeface="+mj-ea"/>
              <a:cs typeface="+mj-cs"/>
            </a:endParaRPr>
          </a:p>
          <a:p>
            <a:pPr algn="l" rtl="0"/>
            <a:endParaRPr lang="en-US" sz="2000" dirty="0" smtClean="0">
              <a:latin typeface="+mj-lt"/>
              <a:ea typeface="+mj-ea"/>
              <a:cs typeface="+mj-cs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Dividing </a:t>
            </a:r>
            <a:r>
              <a:rPr lang="en-US" sz="2000" dirty="0">
                <a:latin typeface="+mj-lt"/>
                <a:ea typeface="+mj-ea"/>
                <a:cs typeface="+mj-cs"/>
              </a:rPr>
              <a:t>our data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frame to </a:t>
            </a:r>
            <a:r>
              <a:rPr lang="en-US" sz="2000" dirty="0">
                <a:latin typeface="+mj-lt"/>
                <a:ea typeface="+mj-ea"/>
                <a:cs typeface="+mj-cs"/>
              </a:rPr>
              <a:t>features and label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(Status of “</a:t>
            </a:r>
            <a:r>
              <a:rPr lang="en-US" sz="2000" dirty="0" err="1" smtClean="0">
                <a:latin typeface="+mj-lt"/>
                <a:ea typeface="+mj-ea"/>
                <a:cs typeface="+mj-cs"/>
              </a:rPr>
              <a:t>IsExtinct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”).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+mj-ea"/>
                <a:cs typeface="+mj-cs"/>
              </a:rPr>
              <a:t>Dividing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the features </a:t>
            </a:r>
            <a:r>
              <a:rPr lang="en-US" sz="2000" dirty="0">
                <a:latin typeface="+mj-lt"/>
                <a:ea typeface="+mj-ea"/>
                <a:cs typeface="+mj-cs"/>
              </a:rPr>
              <a:t>and label to train and test (train = 80%, test = 20%).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Setting the Model Fit </a:t>
            </a:r>
            <a:r>
              <a:rPr lang="en-US" sz="2000" dirty="0">
                <a:latin typeface="+mj-lt"/>
                <a:ea typeface="+mj-ea"/>
                <a:cs typeface="+mj-cs"/>
              </a:rPr>
              <a:t>&amp;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Predict.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Getting the accuracy of the trained model.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algn="l" rtl="0"/>
            <a:endParaRPr lang="en-US" sz="2000" dirty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2000" dirty="0" smtClean="0">
                <a:latin typeface="+mj-lt"/>
                <a:ea typeface="+mj-ea"/>
                <a:cs typeface="+mj-cs"/>
              </a:rPr>
              <a:t>3. </a:t>
            </a:r>
            <a:r>
              <a:rPr lang="en-US" sz="2000" u="sng" dirty="0" smtClean="0">
                <a:latin typeface="+mj-lt"/>
                <a:ea typeface="+mj-ea"/>
                <a:cs typeface="+mj-cs"/>
              </a:rPr>
              <a:t>Feature Engineering for better accuracy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: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algn="l" rtl="0"/>
            <a:endParaRPr lang="en-US" sz="2000" dirty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2000" dirty="0" smtClean="0">
                <a:latin typeface="+mj-lt"/>
                <a:ea typeface="+mj-ea"/>
                <a:cs typeface="+mj-cs"/>
              </a:rPr>
              <a:t>We created a </a:t>
            </a:r>
            <a:r>
              <a:rPr lang="en-US" sz="2000" dirty="0">
                <a:latin typeface="+mj-lt"/>
                <a:ea typeface="+mj-ea"/>
                <a:cs typeface="+mj-cs"/>
              </a:rPr>
              <a:t>new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column </a:t>
            </a:r>
            <a:r>
              <a:rPr lang="en-US" sz="2000" dirty="0">
                <a:latin typeface="+mj-lt"/>
                <a:ea typeface="+mj-ea"/>
                <a:cs typeface="+mj-cs"/>
              </a:rPr>
              <a:t>by multiplying </a:t>
            </a:r>
            <a:r>
              <a:rPr lang="en-US" sz="2000" dirty="0"/>
              <a:t>“Birth Rate” and “Conception Period”</a:t>
            </a:r>
          </a:p>
          <a:p>
            <a:pPr algn="l" rtl="0"/>
            <a:r>
              <a:rPr lang="en-US" sz="2000" dirty="0" smtClean="0">
                <a:latin typeface="+mj-lt"/>
                <a:ea typeface="+mj-ea"/>
                <a:cs typeface="+mj-cs"/>
              </a:rPr>
              <a:t>that influence progeny birth directly.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2000" dirty="0">
                <a:latin typeface="+mj-lt"/>
                <a:ea typeface="+mj-ea"/>
                <a:cs typeface="+mj-cs"/>
              </a:rPr>
              <a:t>		</a:t>
            </a:r>
          </a:p>
        </p:txBody>
      </p:sp>
      <p:sp>
        <p:nvSpPr>
          <p:cNvPr id="4" name="כותרת 1"/>
          <p:cNvSpPr txBox="1">
            <a:spLocks/>
          </p:cNvSpPr>
          <p:nvPr/>
        </p:nvSpPr>
        <p:spPr>
          <a:xfrm>
            <a:off x="76504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/>
              <a:t>The Process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771550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 txBox="1">
            <a:spLocks/>
          </p:cNvSpPr>
          <p:nvPr/>
        </p:nvSpPr>
        <p:spPr>
          <a:xfrm>
            <a:off x="3426327" y="768100"/>
            <a:ext cx="5283103" cy="10122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/>
              <a:t>Conclusions</a:t>
            </a:r>
            <a:endParaRPr lang="he-IL" b="1" dirty="0"/>
          </a:p>
        </p:txBody>
      </p:sp>
      <p:sp>
        <p:nvSpPr>
          <p:cNvPr id="2" name="AutoShape 2" descr="data:image/png;base64,iVBORw0KGgoAAAANSUhEUgAAAUQAAAD7CAYAAAASAe3SAAAAOXRFWHRTb2Z0d2FyZQBNYXRwbG90bGliIHZlcnNpb24zLjMuNCwgaHR0cHM6Ly9tYXRwbG90bGliLm9yZy8QVMy6AAAACXBIWXMAAAsTAAALEwEAmpwYAAEAAElEQVR4nOz9W6xuyZYeCH0jIuac/2Wtfc3Mc7LOpcruqq6yhUCFDEZqhEoyIAQt/NI2F4HcYFRPtBpBg6ubV5BKQkL4tcRFRt0StgDJPLSaRpbqwS+WMWoJ2mVXl+t2Tp1L5s59WZf//+ecETF4GGNExJxr7X1yr51nn3VSO1Ir19r/P69xGfGNb9yImfGhfWgf2of2oQHuZ/0AH9qH9qF9aPelfRCIH9qH9qF9aNo+CMQP7UP70D40bR8E4of2oX1oH5q2DwLxQ/vQPrQPTdsHgfihfWgf2oem7acmEInov0ZE/5yI/oCIfuundZ8P7UP70D60r6rRT8MPkYg8gN8H8F8B8H0A/xjAf4eZ/+lXfrMP7UP70D60r6iFn9J1//MA/oCZ/xAAiOj/AuCvArhVIJ6dnfOTpx//lB7llkZ33QToK32Mr7px8/+3aXTP3+td231+Owbu9wNquztuen+za/2I3/+TP3zGzG8lWH5aAvFbAL7X/Pv7AP5yewAR/SaA3wSAx08+wv/8f/m/+ik9yrrlOwlEIuAuMzcR2ck/9caccSeBSAS60zMS3stqZuF27nqnu73b+2kMIL2nbgSAu2qEd9ckA+g9mSoyM3LznP/W/+i/9Sdve42f1pPeNryLHmXm32Hmv8TMf+ns7Pyn9Bi3tDuu+7tMB76/6/BD+9A+tFvaTwshfh/Ad5p/fxvAD950At9J5NyhMb89QmRBGW/7jMwAE72LvvGW92PcFSHeDQHQne53l3bXLrz7u73f9j6f8C79cdc+lBly//vf2k9LIP5jAL9CRH8OwJ8B+G8D+O++6YT322l3uBfjDujy/QnDd2nMfAfg/P6EobW37cqfC2Go2sf7fMz31if8/oXhu9IjPxWByMyRiP7HAP6fADyA/yMz/8evPV7/ez/trve5g0TkO0nROzcC3+l2d3tCfq+cwF16kpnvNX8IoE7He84h/jy0r+LNfloIEcz87wP497/08e9TIN5lUtxJ9X3PCJHwHu/3/tHv13Up8/sG23cetztI7fc6/999V/mpCcS3bfm93emOA3QXtKGq6HtzPOC7IcQ7ISl+v9Dmrlj7vqNEBmTyvzfflHcQUG8N0fGedzF+Z6F4bwTi+4Xy78/wQPz2xpg7N7r7unr7dzPT+/t5t7uCqPssDH9W7U7z+I7Gwbsa+u7WCOB3g1b3QiAKqfw+OcS3u5cJw7dHUUIFvFfH5/e2r/x8IETgnvNm+lL3+RGBuyFtfv/w95157XshEO97exe1633iE3q/NpwP7ato73nM7vXm8I6NvwKN5Z4IxPcJq+9+n7edTPSe1cr3blQB8D5JordW6n8e3G7wMzAW3dmo+JanwKb/+5v/73qreyIQgftuQ7ybysAKAN5X6B6/ryhBvHdoc4d23w0q1ojfI8vGd2O0HXBXqxbu4uV6p/YVTMl7IxDv7An/Hif8XRHi+zKqEPF75KLev2P217W971583Yp50/y+u5Xfzn7bRm+9ud9rP8T72u4qQO8a7vS+EeJd29v3y3v2KL5DY+Z7v9H+LLaUt3m3d5lT0v93O1ee8e3G4KvYou+NQLxrrpW3bu9ZjbpzprH32OjnBey9Z+PDz4O6/VW024Te+rOfBRf7tvf82iBEgnAbb3eS4q47nHeXbUvu9dan1XPvc3t3f9afartzXMV9fqmfZeM3DPhXKPjKpe7g4nqnsNevYLjvhUCU9pb83JsG9U0t35ENuWM+xA/tQ7tP7bYZ/GUUhLtqcHcyaP8M7XX3QyAyvz1C1GF8e+brrrZ5kuQJb3nO+8748QEU/Xy1n9lwrdaACC9e/BvtZ+8xjZ3cmO6Upu9d2/0QiMAdXuaO28hdM9DcCZHef8PDh/ahfZl2V7ezO90L77Bivj5+iG/XCn/4loN0Zxj/LoaHnwN5eKdYZjnzq36UW9tdM8K8T6+Cn5e27pP2Xd/oevMe+4TxHp0zm3ZvBKK7i3EEb2+MYb6jEwzjrVVmJnrvnvpfx1jmIgzvmMnnQ1u21/XJfRGG79K+Nm43b52lgu+a2uVdyhW9ZXvvCWK/nhwiMZC/hu/1oX217WvjdnO3xmqNenuV+Q63unOj9+jT8vaurO+y87/nWOb3zOl/XdttFMKX8UN83Wd3veeb2js5g9/5TGn3RiC+7UK+q4i5cwqpO97r/SW+fd/tPftG3P/Q6Z+LdleH858HlflrgxDvgmzac9/+nLfcse4Ynn7/p9C7tvcjpRh368t3XcTvxbH7ZxHIvKJylobG5oHWz/aejJHvlLTpHYfs/VSQ/tA+tA/tXrRbXfu4kSOMW3egu4Sg3jm6i+8KdN693QuEyHFEfv6HACp6IxKjCcF+o0ktKLyca3ZwNgfo1w2AXYOp4L3bWDAigKjuE8wMNEkCiEiPoRKAXpEEoz6CuGO79n3Wj6TXaL/jrDUImeu76/fyLCjf37yGB8itdvvVfakiJ/vtQ2g4Or3HbbPLUkcxg+DgaSifkUbyOOdW78T1utB7NO5SzBnMQM5ZzgPgvC/XsAQNyd3FsNK+/zLRwK3osXojgznXnrMw0eZ3e1JzGqwziNoxv5mX0b4jIiTOJQnI+jybR9YPdT7W92vnY52TuHGNMnfewkPAxtXu+2X48PYIhivvheZ3u/jKu4ELenWO0EybenD71wLMyp3eFeHdC4GINAGvvg/A5hPppFoKjBve9K55fRuwNzSrC7Hwvrdz60E3rss512P0eyJZ/CYA0Dxb+9s4m7VAtM/sGnZ8zrn8ts/b7+27267D6MEIi/vf8Dmj1eIC0G0GEBFy89ltArE9z8Gjp512e33HEEJ5J6unkTPfuIY9V0pJBF5K5Rpd14EcwZEr7zv7txOI9h5t35nwXo+T9CNgq5Q5Iad50b/1WrTYMJebmcmMOiZ61I17thvHzBkZvDhvuQkysvaDzY/13LJzvLdnrMK7vXdmRm49Oprnb4X0ul/W4/a6tt4wOMvzlPc1ocj1/dbznogQKCzGp+279d/2b8+E7h1x4r0QiLaQXvfdbS3njGmayjHridFOuPbvGCNSSjcmXUoJOWeklBbXtL/bz21itANobS1s2musBdp6gO3He4+u68q12+PbRbF+98wZzL4ugFv6jRUp2aJgZpzGUfoU7WZR/lf+vVjUTMB8UY553WJuF5EsWI8QQlmwZaGnBCIHcgQ/3USIxzQj5qWJilbPuJ4qBBGuaDZCEwomZBYItqDvjJRnXbwEcs27qUCsfax9YZoBq+AkgiN/Y3ztOYnqnGSvqG7xOkucVedHO7LtOS26XGsxzffOwYXQuKyuNgfTtIDFvezebR8vn+X2Nk+5mQM2V+v71ffKuLFuePmMb1IAmRkehPB1EIgAFqinba9zE2g7z45rF2D7+007S5tmfr3z3oYA19duP7/t2W7byX6SQDQheEOdXu2m7TvI8zhwi0Zu6U9TTZjLtEeK8ldupl+7OLn5W64BIDNybFVlewYqx9xEMfKMOccV6s1IKZfFkrMvC8iuMacZ6YZAvIlk6t/6b0639vF6jBZ/g5FzXDw3EYHLXFi+Y9H00PQFCNm9TiCutJ/kGsri9pGrz/dltFYTiK70aUFn3sFrnxj9Ud6j2RzYBOMNIdw+083P1x/Nc5Jnlhdf/sYtY3KbOs83733zWURljj/xyDe3eyEQU0p49eoVgCWiug35tf/u+35xHZs0poat1QtAdm/vPbzyVN5XRNVeA0BBM3aMCbLbVIt1M4E5z/ONc173Y9+nlG4g1dtUi/V1fQhwTa73tTAGAG4ETfls9dxta9XUxXcMUJdXmwaVnV6eU3BIi9rHccLxeKWf1T639wWq2iffZeTMcN7Dq6CxtbLwQzVVFc37Z8bx8kKE8g0ea9UvzUomAoIT/EUgeOPB2FWVMAPM9r4iPOTZHCirEMqpbiq5wXX63EVlnuMCAbJyikUY2Svr+xEJv8bZhFhzrr0D2rVCilgJGUBqVObFPYswbDcHFCm87rb18aUHm38758t43OjzBvlVYWzv+xNU87UGY/fNN+f827Q7C0Qi+g6A/zOAb0Lc7X6Hmf82ET0B8HcB/BKAPwbw15n5xZe43q2/X3cMM2OaphVK+MnnAFVgGhKzCWWft6gGqAu25blaFGftNlRYeaTl86yRa/u93e82hNg+r31W1PdpBBBRJ8otk4NQjEpl4rWIqkxGma65vU67KJjBSj245jmLwDY01JxHRIgpgfMMprpQ5F1SWRA5URF0RfhzXD3ratFQ81nz+pQiYPycRjfROsrphsrMSFwRYnZLg0XTkQvkJt/d3OTs+9tQfRFuJhAUqbXP1HTkcvxyLudxOc9Qvr4jETLJ5pPLvdom96ghsPWe1PTJbQLKnpfLcXJOO62rCXN1Xzuo7ZPFH80db1vXfPPzJcK8W3sXhBgB/M+Y+f9DROcA/gkR/b8A/OsA/gEz/zYR/RaA3wLwt37SxUxw3CbgbkNXKSWcTqcbCPI27nDx0DEixnjjXsBNtcb4Ou89pmm6VeVZn9/+JiJst1sANykBu7Zxl+07v2lTeJM6Pk8zUuLFua9FsSvETVQXUHuvfGMJFViHHCe9VFUhb+M30SzagspzLsYrESOpnNdu8sxi1Eo5r1fya9ryWb33IrANlS14gHoPan6nFDHPx0X/3ezPVjjqdbJ8ftsY5nyT4qmGEF+OK32nHbq4w3ospVOLMONyfEVeTLK5FLnqXBmvt2t0Q7C1FuvKO1ahLFI4L87j9bM2x64FYAGB/JrvFv8HEoDsfkaF6pn5hwB+qH9fEtHvAfgWgL8K4Df0sL8D4HfxEwRizhnH62vZAG1iZONyctmlHAnXYhbMOnmU+G4Rzg0EoC/ciQocYwRnRsoZRA2SYzU46DnOCdGfkpkQ6/VfJ7DKPQk4HQ/lmkVQk9PJkZFTRsoVDVaDA/2E3Y6WLwaA2CG8Trg1Z4Gkv25sGKpamXAoCEBVJ1ts5JwsRC99R+TAilZAGXCAI1l4zhFyFsQYZzFUcI4AeYBdRe6cAW4JeHt+ueYQwsLNCtz0TlHtsPhMxi8veorzTR6Rcy4Wds4M8oTdpkWwcvEF8lEQS3ClzzLL9W/bMHOmxTXaY+ZpBHPVNm7bbG0NGCplO04H9TYRV9TXXAUW2MHTa5b9G+TkGlUX7tR4Rr2XoV05ByDVBBabeKuKW2e2U3mNpu0Y+3f7d/PyjgCutO2d2lfCIRLRLwH4dQD/CMA3VFiCmX9IRJ+85pzfBPCbAPBgNyDGeTEhWgS1VmNtd235P8rLHfY2whwANryBGwbEeUbOGTHGBQ9m6HN9zzUaex0CWx83NQuvRQTWDCHaOy19K28XiGt13pqDB0GFHFPjOlNVMGXTZLKiCj85TFEP1X4r1r+cwXbfzCBkEBKq6M5yH/uMoAJREWZOACLY7gEGs4O4sGS9T2ss0qfTBeS8QyhW20ZYo0En9i+TjgCaM+pizBnIjSDMWSz0KrgDeQS/gSzkZnNotijnbM+p3KRbuM8sDW3k9FVQS8WaUOU0I2e1slsfO1fkTxEeOiaFjrBN3NbFap7YeWZVl5dwSyfrBaB+vURsry+4gJe/G9W5waPFD7fdVFpELkfdoqm1GlWBivU5af0ZIIN9qwPtl2/vLBCJ6AzA/w3A/4SZL16roq0aM/8OgN8BgF94+oA3m42oNyvU0qpgrVrcdR12u135flYBN88zUkpFNV4L1ZQSxnHE6XQqwiiEgL7vF/c37upNnN9tQrHlDO252nNbwbtWlZ1zCCEgxohxHG9VjW/jFQs3OidwEuFhqMgmYFYERwDgCM7e1Qm6E9TYuIKocIoxqu/ayucNGYQR3tvGBACKuGHv4uGcR84JKWVM0wjvA0IIYA6KIh2YM2KUscic4ZTzcq6Ks9P1CdSonbchlOVnAAjYbrcVbXMrGOvCJNKQLQdVLzOOh6uCOrM6GLb+lKaROPJFFTcDkAj5NV3QCES5Qh3LlGWD8tr/zsG1SNmEWpYNirJtMiSblEysIhibySHvan60zEgJmOdTe0jTbgp+6wRbG4t5t7rAwriif4bwBqPK4ua8epY3t9sEYoqM+I5V3d5JIBJRBxGG/x4z/9/14x8T0aeKDj8F8NlPug4DCyNC2/Gte8YaYZkQLAtXEd/rfPXWqHH9/dpJ2r5r/716/8Xv9d8AEEIoz2PPLwJBrmffWVu71LzO+NIeb8cVVKYqM0NUOOEBc1lYBIdcNA0TELrrEoHgCtoCKltmiMaRIKc4zwArR0fqe2cjyhmclVJnRiHXOYNzAicHdlBahMFZBCLnDHasgskoEDQSxfpitTmV/9kfco2cTWVeCktujjTKBab+IyOXa4o7h3TOTa53TUoQrTetFbXB7bzRyxK0f1RAw96Ty/kEBpPyhWQbQEZJg8fAOiUel/ettFMZbxumthNtfay+YEXz3PY933qB5Xigzk9qPy1yvn2OurGZivxaGqD8sTwil5G7e3sXKzMB+D8A+D1m/t82X/0/APwNAL+tv//+T7pWzhnH4xFd16HruhLtsBZG7e/T6YRnz54VgbH27WvVa9+EgrXHtAKqvW+MsRzTEt639MHiXuvPvPfY7/dFUNu9W6TaCnI715CivddauFtrhSozY9cP6ENXjsnggpBt88iKBp138N4t30FRQLsppKAuTA1K8N5jnke8vJ7gaYDvBbFb35UNAARPBJAHk4PrhY7IMYnlkxk5KxqPCVmRPJyiUY+KmLwDLQ32X6qZdtD2Vzt+ZE7UzbuzkG7aNyrsb2m2kaz3K+f84pylZ4BtL3Us0zSJ0BJ9EyIeEhYLXoUmXFUxY1R/QkEUr52ndsXmUrf+vdhQVl+4mx/dety6xah+iD+BYjINxh7Te3+7Cl+Edv1/+Qp58Z53ae+CEP8VAP99AP9fIvqP9LN/ByII/x4R/U0Afwrgr/2kCxEBXfDogkfwDsEWKosKZgvMduSoC3a7GQoPtAj90Ys6nfAm1JxzVcDkUFBnCEHuCUZOEdN4WqC6NrrixoPbbxOKbJ8TUsy4ePWyCKUW4QpPkuAI8I4QfID3DpvNUI5reVTbPa21GwFBDBcheHRdgD1GZnG6ZpYJLTu9HG/gAuSU1yJ4Z7CynXCsKKlFiIoSsyxO7zz6boB3Ek2as1AWjoTTFL9CwDuPGRFznuBYuUzl6cCrv8nBkVenaIc4z0teCTcX2Xp8iAihE19V60ubK1CeitQIknJ1xs/IiDzrRufgnb+hjpb+T1XbWDhCQwSUqfLVmAOVI1R/q2C1Ls9k+NT4xqUIIzsFrTBm9Ut8Tf/YJpnV55PqtUzA2vO3z6dHIeUETmn5KG9ods3W/YdamgBKHxh14aBznJXiuKnO2wJYb2xlZRDd0YJe27tYmf8hXt89f+VtrkVEC2HozY0DKCpWiksf9BACttttEYRrZ2wAZcdfC0QRMAFmNPF6Twshm6ex+B0WJ24MN1yDbFgsVIucU8gvEzXnjMPhUJ7LENYwSOww5wQCy3urA/hW44qBanBJrnKaTf/Le+sEAgPeE3xYbibsCC5XYVYIb84i0Fy1gLtMkBkKVVlFGFrJV0fFEG1ARgSeC+hCp6gWSNEhk3gFOFKrJhGCFyAU5yiLD66RuQSwcZPGzznlEwljUhTdzJk1Mr/xGYBBBWJKCUi6qGGxwXJzIiqCkUh4TBGIHs4xsq/RKjblxQiTEeMy9lzoHHPSprKqZV4uNRj77U14rDi1dn0s38vmnyvCIKsEWWhI5T4Eo0SYE2JSzhisc1o3Az3WkVvcFwBylPNuLPhGtW2fnqxfG2EsE0e8Nmx8bLOQv1u/3hWSNOLDNpXmbqzzk0g23Xdp9yJSBUBR69aq6m0GDucc5nnG4XAoarbxiibITAVtOUkiKqpxi7BMSJoAsnttNhv0fY++7zFNU4mmaM8DUO5vgo6oxj4Pw1DOad/VPjN1fRgGeO+x2WxKnLY9d2swskXXdaIaz/OMcRwxTROuM2MKJ/Qav5s4Y54jYpzLOQ8fPhSDgKNigGKgXL/vO2y3OzgvxpaXr14p0hLDk3Mez59/gRQj9vsH2AwbdGGAcx0AB+c6ZCIACSkxUsxAx3CeELyH9z36Duj7XgTdOCqycdhtt+j6vvTtPE0i6IOXxU8Ow7ApC0qQ/tKaKxsTYRjESJdSRMoZKSb1BSSQ7xCCISHonPJFW8iccIpjWXxiVIKq0VA12+n5WYwWSIDz6t9pc9fUZlbXFyxgT5nfSjOM41jmom2eIYRiwLGEF967sgk65xCM1iEUlGiuUQzGeBoxzzOur68xx4i5oYTMmNj3HQwxhiD0R+gCkCWsMmfBbkYnmaYTvC/CKKe6YVvGouPxWNaBeTWkLNSAdx6MjARGyqxaTihaQbtuivBkGUt5poaX915ooK+LQDSU1/ItrQGl3a2ccwtuaH2dVliZ6mnftUK2NVjcZoQxdHhbtpnWct3ynS0SBbBwsVmj2fb49vdtyGdtBLINwwS/vHNCToSs32XWzwo6JXSd8rO+SVCwWqRmmMmGcEyb0wk5TRNyyuiHnfaNE5XP1GBSw0wJ2FeKzMvnIjC8vlf9cS4g+A4JCeCoTuYMSiKQGA7kq18bK2tkQk3XmWqgBCYRoiACzP2HWa3py3lDXng/FwKYHYjFT5Vzg8xJ/SvJF5VTXG2y2FvIIcOpv6wZmqxfUdBw29dEhMQitOckCz2liMCA8ywClh2IGI6dOB5nL0hdhbjzoSA1MyqUOQuAfAQl+UZC96qlPUNS1HERQBCMTgSQL7wcF2NT80LOgZwvG9TC31E9GEyLLyGj9u5sZiRBuQy1mOumUm5TrCzycJSomE50egiytRDBn7XbzVfSGgRoAmQdcdK6xNjv8/PzcoxlsbnBLzRqtH0fG/V7sRPrKun7fiH4WqOEXae9lwlOe2675m33TimJQGmQgHGKXdcBqALPhK1Z4AEU1bqlAawPur7Hputr5qBcExuYUJ2mSeKCNSuO9R0zl/c+nU4LYZ+ZMY4jjsdjQd9gYJqiCrYE5zJCIDBbPzCITIg7MBNiFLcPwKmjMpCSAKycgRgznEuKaiNOp0nfbRbawAWcIiNnGY+kVmmvYyeLXO55jIyuC3j06BE6J6q5+RzauRZ9xMwIzHCOEeeMzAlTYt1MGDlV7cKFgE7RLQDMcxS3GUwiaLLwrY5qTLZZ/WVCrlV7xvHyCtM4YRpjUeVjTqDImBNgJ5taGzpxFXvw4AGMp0xJjFLjNIEgOS5Ne9qdDWBmDLtzzHHGaZqKAasfBnjvEEJX/DFt/nahE/ogpqJNdE60jxB8caEq/GzW7FMAKHSCuvtZQLHvC0IuQtEFRcyySTowfD9UEGPrX9XunDPYJRR/WU5g7yXpRuiRYsR8nL+83Lml3QuBKPM4q3XOPjM0puyBch0A1ElYf+sFbMDmEmJXkZvxFKauFL87kvvmLAvT+CrjKnKjQhdEkjJiSohxhkXRAHKsI0mw4L0vC1MytNg2x7qwzILs5Z7qhMs5F66UmTV6ImMaRV2f4yzowYdiPDJ1eZ4nxK5D9B4cZadOuYYGttlzXPAIOSwXpgpXZl4If9J+z0kEiTmyG9ITYQeN5EExgqWUb4xhmeAuFJWIzOdQUaUsDvsxdC39Cu+KM7L1agYhOEG/IvQyOKmjUQZiyvBq+AEy4BwSM2JKmOZY5hRIuTxT1+eInJIK3ZY/JBDFMq/GcS5+o8ZZOwc4Uodlp7HENtlJHKOF/Jd5Ebpe0KkZ2xpNpqUD6vgFkHOY5rl8VvhmQ7M5wzfChxXROe8RQodErllzasQjElcpFrSdWTcrHUPhXPW5XPVjNRhYwAg55Qq9ID62eHuZl+L6BXUY1/vIQxZ3p6THOHt2HSOUPnGAGZ90bJzz8N3XBCHaTr/mzQAAnuGcRl7ojrjm/gx1Ga8QQoAvJDf0c1M9s7IZJDulGlNalxNxhZkxTRNijAVBmsO3cYoiQCZ1qJ6L6441EyDm/B1CwNBvmldvnY3FeTmvBJndq72WocBpmjBNE07HI/pbLOHreOlJn9G4Ue+9uLUoKp2mCeM4Fp5zs9upwEsqeGfs93t4F+ByUMMIIc4Jieq91mjd3nMYBgyapYiZxRLtnIT7ObmeIw/vAO+qv2boBlCnWYcYMOs4CHUTgvKzlFR9BaZZ1E/qvapowBwTpmnGaRwLypbrEXKUWOZJBV1KRr04tdDm8lnOjMPhiHmecTqd0Pe9cMEug8jB+7yYU6SbsAkH2bAZm+0O1WCw7LOKvioFZO96bJ6/XQ9EVASiCZaywZLTDOnqo6kGQcML5gBOnEGUyuYWdZ055yT7jwk8cmAkZEa11BOKgHdOo8lIN9YMmIO7Odrbpml9CnBJB8dOxlk2EP0xGsR+67iG0GHovwYcYmZBH21S1FYgAFiozKZ6Ho/HgmTsODNS2II3Qbbm/ew6hnosTZddA1gmZDAV1fi49pj2mVpOMeeMq6urIoBu4xzbiWzvYe+w9l1sOT9DBn2jvnkfFse2PFs0fnYWf8IWMdqzzfOMcZpwmkZBdQTQNC6ey4eAzXYLRw55lN05ZYnHFsEZCxKQUMRqVWSWKBpDCZzzInlENjbJO3gChs1GEDwzQt/BddVVqu2X3W5XPlsb1FpjmPX14XCQTeR0qoaUnJuNTISINzpCUZF34oQO1WhE6xAXHgLQdx22w0YR/9KYp3+UzEDe+ZJoYZ4nRWvL/Jv2Pq2gI6rJlNdIsr3fbVmWiGiRCKJdC7d9dptwbufwmlay4ytSbrha1cbM9Usc8qloUTkn6U8CvHfozMiDZYSaD2Ls6ZMY38y1rusCPAP+Hctc3guBCF6m5GqNCGsjy3qyrI0Tfd8Xq20bjrc22gBYDGgrfJc7euUw20nSGmNum8h2jE3kVriu32ONBEzgrids2+y52snidPFmoxKaY0UIVcHrvRd1EIKwOItzfFQrpJ4IpxsFg+GDh/NeJisT8pT0urVfC6KyLNNenarVEGKuSS0VYaqjoRjnRL0LXZBQvtyEjmnf5UJFAH0vfJUgCxEy4lQi6F0+D7AQwnkWpDvPs44ryrjLIgO6Tn1G7V0grlnOrsxcBKFTY0vwspEZPVCJw2YsUHMzOlKDRraQRbohzIpQYjMGEbx+L+5gKJRL5qVws/OUG1pe0/p9vYHesvkuP2OlmCo/3a4r2UBaNFyILhjJwYaGUQVkmfspgkh8clnpKA28Vys7wXtCCLKmzfrufQClDPezilT5ShvVXcWMBq2A6Psem82muKYAsqD2+72cTrWWh0VMmBBk5oWrQCtIzJAwjiNCCEVYmCDtuq5cw3bltVC1+7cGDqDuau3ztFEvopLfHmZox47jWLjRNqrGfDBb1ZkNcXGNn26FsKn+J+W6Ot04QgjYbDeYpglXh2tMiph9CAAYl1dX8MFjM2yw3e2K7+c8R1wdL3VCVodkccUI6IceQz8gdF2JZ2XOiLOg8ZhnpJwQWfwCAfF1m7MrrhcuOLgMZAcQyQIMXqkQ18OSmnZB8/1lBhPDEcN74ZncTtx0uhAQI2NGVnWcEbxYch0xwDNSBKZpFMGUO0GE3qHzobi7iKsNIxPAjhA2A5h75B2j63oEV7P35FwdwcXlB0VYeB/KAj8ej8hKJ3jv0YVqNbZ6PmrLhwNUSDt0w1A2kdM8I80zjtfX4nBOhDgMSLZunENHhBmMFGedxyrQ2QHshDONEew82FF5hxiTGF58r2sJSHEW/+DkqoAtVJQJfjGuIWc4ygDJ+JjFP3ilDtTmlMmMcQlxHpFyEncpLfjV2boMnXpCOBW6DCAixgnzcXwnUXQvBKIjVwReWPFBOeeycO07Q2olVVYjEO1cUwFNhTIBsVZj2voltwnE8owNt7hGbrchuFYgtkLYrmGtRcJ2rdf9tKpIu4HY/VNMSDmVhWiqm3xNhTsSH7MOXd8jdIquiBCTnGfHAEJnOIhgCEGsltM0gTNLhiLllOR9NeWXV2f34OB9jR5ISVJreXgkTuI3IQRX7TgS67QIDQd24hhOKoi8A5gNCctidGRoJ+lPBrEih054Lu8dODuwlyAAsAc46Hd1ziTnBLlpkolAhK5saK4Y8Qry8W3cPRUnEnUkAXEWa79aDjLMkV4QoSRnYHiyHxEQht6Ik4IrfUeyRBVi2JB7iPOK/WSYgEpAjuDkkVmfU6OjWPvZK4rzJMZbub8ZNNQ4iQxP4l7DSVx7bAMGU60UmYQCYU/gFCQoAEL1SdkY1vGV+RiUF5R4ANlkLEqNcwTHhDTLximPksE+wDGDmzUAowI4q3C8e7sXAjF0AZ988gmGYSgvacR+jLG4mZgDtAmHViC2gtKsfmaBPZ1ORZDZtWw3DiEI0a+77Vq4trwlsBRma/W+RWYmpCyrd4sOTdAbajOXIUAW5WazWQhju1cbS2y/27jvMU+ispKEIRpi895j2NR7S6EhX40qJDu1WSjFnULv7zycD+iGDYbtFv1mi9M0I+aEaZZsNwgBPvRwHgidQwgOoXNwHiDHSLk6lnddh/1+gxBo4U5k4yauSE6d1Kv7k4xfRqflKTNIYrUZoKz86zwjmx8PMbwL2AybItwDMaID8m6DGAPmvi8orRh9ghMBliJ6L9xUrzk020inbEIFlbKQa1i9EvGWS5zAnMTynXLxjGAiiVYmwrDtEUKHvrd513Loc1VrsyRBjc08JeXQAiW4AOTeFcNF5xgOCRxPSM3Yb4JHAsAOCJ0YQbwnJEeIjarrHEvEUWZ0QQQ+RXn/mGJVgltvDOeQco+IBJd79Gpg8Y6QWGqemHF0E8wA4pHUL9aoosPhgDxNSGrIyzkj6nzPunZLSG2jfXWb5bp5a1n0Tmd/Rc05j+12W9AUsOTfrLUGFpuYdmx7jEVvXF9fF6vpmvCdpmmheppq2yKylhdZc5oAFgJubem2742ANoTb3sPewxbabRyOoUxTjVsh3gpsIsIcJxxPI2KKi3MBKBJ08F1dRNB3vL6+Lj6GDACkabwcFS62NbzIBE3YbLtGMNtunZGRENMMUEbKlf6IcRaB2TlkDvDZqTotgGYcT5hn4RC9Jzkus6S7UpuXg4XAmQNjEkdeFjTmIcgnOMATAzmBrYZITnDI6LyDgxMdzXg0wV3og3zXU0DXGR+9EZeOQuWkonLapRdagkWoMNQ5PiPFqn624wtAqAEniIkcUFygOYE0T6QJRbsmEcH3AcEMfEMHMLDpxXcwp1wiW0xrSHOEcx2GLiAJ1NboI5mf5qZlar1zDilnxNlU7CQI2BClPlNKNUGJdw6JgNwFcHLoh7quwEDS3JfIjJya9aaOVAK4CdtNj+AJwRMmXyO/nIOgR1W/CQ6eCH2QYAPyXwMrs3MO2+12YT20z4sQaqzJtRNbv7dqjVsLRCtXCtSBnue57LCGyExgmTrQVnlrDTD2b1sEZqk2q/c6lZlZMVs1veUVW0v12tJnvCggoU4++BvC1do0zziejjeMQyBC6DuQdwvkmVmsz68uLiqKhuzgMSd48m8QiBnDpl9ZFCWKgBmIicGolnlbMBsexFLI4qxdQhvB6r6RikD0wYFyBkfh/JBVJSxqqMQms6qDDlkXiSxYTxCV0cZehWbnCQ6iPpvvnplAvHfonMOu88Wx2cIA22JjhmYleYZgJVKfuNa3z5rxxfOcytwqhigS4eXNm4RU1WbBwWQFn21uKNILjtAFh6EPxWUtpeGG18I0jpg1J4CjIHkDtM+GoS+brI3TGhTMweN4PGKMs6r3ADQTumiyMg5pngDvkb0Dpwhmr2GdSr8kSSzMWYtqZV99C6GolBRAeBGIXn06U3LVkMNikZaxDvDkhEcOHhS+BgKROeN0PKGwzmad0x2RilFMVQXv1danRLwKQBOGs/oPHtVHzKymzom7AzsnyQK8h1dH2b7rkb0sjDjLZJ9mVVcADVer1fCglkUQIcWImBJGFSqZcyHkt9stBKgkTKdReBjNzJxao4ouW+8cOGUcrq6XljsToOTgQMgpI0d1HGaL/V0aU5gZ0zwjw+KBK2qNMWLUzeJ73/uebBB9p3QVlw3i6dOnYlV2hMNJ+vN4OMJ74NH5Xq2pxq1qolfO4OzgvAiHvgvSYdzDecLxeI2o/ehDtQqnNCOmCUgEn4WDlMw5CT4zHBNilLDBSRNwiDtQ1SxIObjgrXyBGG1YXYHAjJwjUooYTwdM04xxGs2uIy5bwcP1EvmQ4gyCuGI5jcf1jkDewxNh5lmsrpnF9ajE4zr4ri+5Ih2phsMZKZEiS0biDMt/6MBwpJZ5dOAQAI2Pl3RYUO406fxRxMZZuDYwxnFC0kgeEaBQLj1iHkekOCPOGrxAwG67E7ewQd3CsrhGWfLelBPiHJHjDHBC0BrSfWgMn2lGBCPrRtZ5h77z2HQdhs5rCY4EhwTkGXEehdrgWNxmbNUTUlWFIeeQhnLG6aQBCvW8FPeCcknV9TukiGvbvRCIUIEBJfQNsgOoqclRhaPa36QeSarJHNoEDeAaRnfDglvcN1BVkazxY1SzRZuFT/5WB+4GNcL8QlmjMo18UUMGqfc8SNBQyhLzmpJlSonlXub1b9bH+syWil8WoivPnRfPxeouYkWVTLBV5Ca80hxrKOLxdMLpdMLheEKMEYP1OQjeK0rXDSNHsUCmeYYnIDiPrikDG+eIlAHOszo+5OoKpM7fRFpPhlGI+BRTIcj1zgAYnEmD+MXS6Jw4VmetgxNTjZ5wXDNfWzEpc/VgS4xbSnZCDQZtX3JNnaV/FzelLLHF5ICURdA5+OIGAjUWZFZ/upRAKjTsocgJIoUDnKKizAxO9szqJ6mJXIlJjAOEhZ+dzV+rw3PS+QpmzX3JiClqqF1VzWNMyEkTKHBGgiTNEJ+/GSlzzbwNwIPALpf+roY2S8cmQt7i5PvUl770SueI+1sTKMC25WvT527vCzSaWKxr2ea3ZW7PSSLVSNeQI5KEFURfE4EIRoDuTG6ZC5Ct+JAMjwx+nJByxvE0IqVY+A0iRjcEDK4aCwBBcElz9BFbpvhqnRZ+LiOnCEJGcARPDsH1BaXtdxJdUlLqJyuwJMlFAVnkKQlajPMMBsFtz4sKE1MEJ0E8Eks7qyUwY7PdovMe+7O9ZIVxNVTRgev6AkRlUGuaUIvikNH3Z2Jk8EHVVonYsCiMlDO+eCGuNeM04/LqEsfjCVPukJkwXY7i4jR0ONs9wGboQVHCIY/zjL7rsO88nnzjEzjvcWLrR4DziJwnnA4HNRTN2Gy26PsB+71kl/Heo9vssN/ucbiW57h8foRzHl03IIQ9Hu4eyHilhNPlCTGKi8/+4Q6h7zDNI3ImRIhKzpSlFj0B5LLGEQN5nuAVbeWUMI0jnHoRbjYbuH7A+fZM+mI8IU2p8m7eod9aAgdg5Iw5RkQnfos+KM9NwAQxcowpYp4mzDFi64UPFMRk2Wg0Bdp2I6g/RondTgnxcIkUZxxPh7ppa0Jc1o09kQQZBAQkZGRiIDhkIsxAyRYzskdiwpRJBWdGik7mJnokFsRn0UnzCXCU4ccZXaeZl0IP76SGDbsMDgmh26AjYDMMolU5Qowz5jhhe34OYnOLqbwwGLg+HBFj1pj1AAp7bMMOgBjvnFv7XYpz/6tXVxo6KVmTmB3gtvCO4YLRSkBijzE6pKsZ5J2QjO/Q7olAhCIlJbmBKmwcAVl2fMvFB7Wgdn2ASwSfzCVCknQ6b64UyvER4NQr3pM61zaGDW81SDjBQojMydjqZFgEhhHIOTO8b11gCBTMS4zB2SFr5g0GF4GcFc3azifvWjkUazVUSY0D2kiRMhb7Ksq7EaujNVDSVJHzGDWhgdEJh8MRp9NYDEEgh74fsN1usNtusd1s0HcdPElmkRKGpquUi3+aL75zBCm7aoh9GAbh4Yzv1M3peDjgqKh0miaJ2hAMpb53vPgBA3OMSOBi0ElzhEU0s6ETUg2D2uTAKlWgcc56La9Za8RtxwGB4DwjuCCZuptylhbmaVZV/VA0AC/PHXSRknPK5/liGGz5Y1jFRXUodiwhbuCaRNgiMizUlFzD0+p6AFu0j1wtJeM2xfk8Nimy4pxgYYdMjOyViyUgkaAtJNEK2F5Si5Sx8qKkWgrpzswF8QlalH23BhwI5cmQnJLVAEPUhunZmje6w34L152cAyUHKU52052GiJr0Zb1oDpxvHPc27X4IRObC9RC1mWMAQFPHZwnkFqSdhfweNgV9tZ7zpn5WA4XsMiE4BOcQXM21WH9QOTDjRpqfNtW/DY7xbJKK36slUhSylEgNmFlQofJ11cWmqtkmUIv7B1ofRywKwdd6G+suVHWQtWYLkSAmH+B8wDjNSIr2Tscjri4vcBqnkhsvhIDz83Oc7fc4Pz/DbujgHWlFuFwS93on2aszgNM0yYTcbNB3PYZe+N21i5NHDasbTydcThcYx7kQ/8EHRb4ZIdc44UIbOMJ4OsrGkpJuUqlsIt5rBAM5uODKfZ2pmjBDWlS6wvo9wNKW+SCGkGHYgJEQc63LXBNN3Fy83ncgyopyxZG/TVG2zsLkQjVEybtpuQiTl6q1LAQiSUKH6voj/WNO0sySKUh4ZEnkOs+qlcSEeUrF+8IFB98HwGkmI0BLNgBZPQI4szpP1+adL6BDEJsabgxAQPIhcq7RStI/y/R5bWCDGR/b/I/2s9/vS0htydvZUF/mk7zb7dB1HbbbLY7jCVeHw+ukzJdq90MgAoW/A7cO1Oq/xw7O1dq5AIQjlF+ND1gT5tZ0vgmiaZqw6Xu4sCwFyoVoTwvh17rCtAKxPc++s+dqOc3MQOJJEgkoXzfP4uFPBE2Y6jUxhAj00+kkkQqNtS/4GgOrBr7FM9jvlMV5wev7G4fY971YoI8HHI9HXF9f4eXLlwVN9V2PzTDg0aOHON/vcX62B6eInIXAtnhdEccZx2NEYsaUEhyAqAjRew+/3aBwdaSBbnnpepJiUmslgVSlDMEp4rboBUYXvGYyd7g6XWNKc0EoEt0nmWWCnmcqWOsfenl5hRhnnA7VCNOZSqiREpxrpiOJCUlIRvgTIQRBRk65SEk84HS6Sr8YpzbPEeTEfSmpz94c57KHdf0Mp4imqMeK4g2FFy8C75CVaFy4WDm1Shf3M6FUTCvwILBlTgeVLHDV2qvRQZwhyTnU6JMicnLIuUPO5lCvD657wTTNRcuxpWa1eVLD9XNx3q5RWeaN0bqnmZZm72w/lmzZ5rYJzna+L31Uq7B8l3Z/BGKxJnOpG1t2YZIEosi5eskzl7Fqjy2XM3I21ZKk8zyj8x7sw0J4rl0pFgWZtLUlTa217j4t71lQa2ZklrKicZ5Lmi5kDcVDtfqKv5omfAWLJdOEIDvx+nc6cXn5nuUdWJxfWzceW3Sxyax9GkccDocS9911AZuhx9l+j/1+h/1+i9PhKLkB1TLqlaoAC4GdOItlVeOgCRrlEJoppepQu2FAqQJSXjQ0xa4qUl8aFBxJVqI4z5JwwYmLxcLYZCi7cUViZozjCXFuFqGqcZJHwHwaCVlroFAUVTyzGHuk/1jTedkiZBC1rlLGfakGoe8Q5yoIbCwyUKzQtpF7UzupoWCMR1bjR6vNoOkrJRnKc9haMHTpHIsqy+o8DnG/kYoNVJ6dcwKzB3NS+krSg2lHlt8xiqYxzbP2vatjVNxwhGpiZKXI69pqAxFsnq61u5xzMYYajXCbj+7rhOK7tHsjEIsKIeZRccZt4FDx62PZicwnrnSK2qJbf75omWyU7J7GsajMQLXCtmpxG+rX+hKa/95t/oQ2cK21e5omMapQANgQkUzCrKFuvliOdVozI8cZs9aQCV4nWmgiVIheixBPkZFY3Tt0gppR5cXLl3jx4iWuDkccrq9xOh6w321xfnaGb33rF3B2doaPPvoIm6HH0HcgzpgoYzp5QItUyfOI4EsiAcSZGPLcEQyXYiVDTQYqMuQkwl4492o1JXLgnDCNUi+4FFZvWk4RSMZZOo0e0fA8i2mFWN1TBqI6NCezrqKmqZ8piQMwN9SJGlySIpppGhWteHjfqYDRRa8UjPGoZo2+vhZu1MLJbFxyrnOJgrggORcr94wMKuq1WOGFt3XVCdubgFMBkxLGcVKLcsQcLS2ZU6qGihU+c0Ziq7+TQRzhGXBwCOoSJIkm1OcxR3ELysGseOAYEQm4PhwwzxHjNJasUht1QSr+u4rkGIyAulZaNNgiRFtfbYBE4bZRkyK3IMfW+KJypWk079DuhUAsxhMzpcJiQVfHYWW6b+C80r1As2u2u6qzXVYY4eaa1VJKZDJYYkyLT5jzpW6FPJft0ka4AyVjR0qNC5FcK2gIGHOvMbVZVTFVFbxeX3lEQHbZTJodhuUcyQ0HrPfBsnNmQW0xJZifZowRpLzh8XREnCekJIlRhXvZYLcTI0oIXo0aggrNeKU+PPqZ9idQCoN5FUbIuSTzrLt1JfwNGXoVgqDGwqgo2ch4mxd1U6po0JO6pTAAddBlIiXvoXyYCMRijAAVFMccESkjecAiULyiHLmIWSrVh9BS9Vu9Dq4uX5ZebE6pIHCrJ9LWBbE4bzYhpanDOJMkuGB1IdF46UBA1lrIpvpKcyXZcUHCzRxQc03VmAh6bxVKDBAn+bf2J7UuXbCxbjel6tsa1VvCcnNavRXLji7Zvitis0w8Np5tiG0b0RUajrRFjcUHU5vRaTeMVV9RuxcCERD0UXPjNREpXHOq2YC7at/SDbFRJ/QKicWfkIgxDJ0aOxh9J7xUsAWmMZSZAPZC/1vVP3GxkOwqtnN5X1GFoULZpcRwYhPBETT0rUPPHTbDUHa2xWCXlEa1dkxOUVRrblQFgvCscuFb+9Am2TzXfICn0wmnccLLly/x6uVLEbApovMODx6c46OPnuLB2R5d1yPNM/I8YQKrE28UP1AWt6aYUZ7Ve4ftpqtkOFjD5Bo1xv5OXN5bOEsPyZot/Wz+c5zEX670jfa9cw6bPsC7jKCZbZAtB6NmP3cQgU41YSoAjY/3iHPCOEaM4yQ+eqgx28OwwXbj0PsAFwbh4WJ/M1JFk4CYW9E0zbi8vJIEsdMowiFlhK7G1xr5ZsI6ZwZiRnIJSY2E8zwC6kztvIPvPLrZ4vYrD+w1bb8IdbGwgiQDuLyuGPSUaQaIwYnR9Q6hUBYTckxFAFm0lnNWpEm30pyEe6S6ATMYcY6NJpXgfEZM4rPILOM4llC/LK5Hrsbd35YfoNXGWg3P5sGaYmh9ju1aIQQgEmJDc92l3QuBaBugobeCgJhhoWDlWCzVYuNY9PBKLrNMDW8qsmdwsQpXK6R1MoDF38Ulx1Xn7jVysdaqy/IcXLkgRZm1q81SCljZRUIVwgAQ2ZWdWpxSE7hkertFGBoyICoF1+355yik/jxPiLP4mjkibIYBZ7stzvc7SFquEWk+VTuqqvld55GT8GGG4gzVeeNB9b3s/WC+owtjCsMSN5BEHJcIBc4ZWV2Scqpp7b23H4/N0CMEc+xWN6Ysghrq+Bx8XxAfN4YdZqDrevSD5X+UOeVUIHZdD991IG/RPE6qCXYdQhfQhV761XsACc7VhRxjUjpmQq1rLAZBcwbPmUupCCZXnN4NbSPORSD6vIwoMiNTygzKJWwbRITtbgs/R9VWZsQ5F72KmcBJM+h4uZdzHkgeeb4pECsv6Wo6LpZAgpKjUueyZw8fuoKEs2oPObFYuKPwvQJqGEEBxW3I35ptYLZprjNNtaiyNXy2PDmjJg++a7sXAlHXszk0FKhuoValtZ1Imv4falBptQq9qNPJKQs3iPOorxY8C08qyNNVFUUESnXhKBEw5VGqamgCsUV+xYLoltX7DFlWo40KY31jEYKN+w2kzoXVobB7LixwZjGkrpRhNF5mmqNYt6cJKc7FfSZsqkCc51lSxMcJpGp+r0aLPngJy0oWN2zovLoDFTVLl6NFFnFOmmMvFYEoabcYFHQhAXpMda2whWkqXfAOm75HzqIbpJTAU9JFGEEs6rd3Nf44w1CpPE039FoYzyMETcLlQkGJoRNhmlmicIZui65YPbXMrRaNMrcSG3sx2swqQDuY32LOUB5TY5JJEnQlb2qmcp9JPA/M6V8Qr41vFa6tFktE2Gy38CFq1zs4ikhsSBSCClKWMg3k0HU9kBzYzwuBaCBCriOCj4lLiGlOGQgSbeSdA/uAwNWAVbKfaw2bGKVeTYoRoIy0Ah2tNmT92PKD3kuyl6WMWArDNhNWATbgQlPctd0TgciI81SFFFEBflaIxqAgQ/nGwmlBC9QYfUjNdcXU4pR8J/Lq6tJaNgGrX+l0J7UdWLI9E5xXvzgwMkfJqweJvZW6v/KTOVWekhiAIJ8SEG81FTlJogHFfNRYCnPUuNEsDrMJVQC2JDRge0CDzLSeLiBE9Ga3x3GcSnkEQ41d8Bj6HudnO5zvdziNJ53QnUR6OMLQhYJac06IkyxaaFU26eaa6qpsZhBBmZ0r8b6SFZqRvcTGplkqwzknZSqTUgTm9B6C+BkapZFSQOhIM3sLHcHZgxHE7caqy+13ZROTaCDb6DxC6LHbnsm0UQTnXKdoTsLhZLGJ8DKrsvGEpO/TehqYAzEzNJRQ4slTMGFnTuwy9gz1tyXNDalJbzsrtOUYzgV4L6i1C1760LtSDsMrigWk6qGkt5twOJ0wTTNizGUjMCEaQofgA1wI6L3DZr8pqfSCFyQWNUNOShJfzcyYDOHnBE6AYxancw+ETkedbM0Ywy/quhh1APJLJAhUodiiwDY5S2vENEHYAo+5eGzUIlt934uvZvc1SP8FnShEADxQq62JDDHEUZsuP1r8U/80dFmNJN4RGGKh9YraStSLqeuKjOCocJLVClyTnIrA091a/xNkpD9kxhZFSZwU8WUI3UUlRtqIcbLrNIOPovI1XItZjw1FAEWoory1dYTTpAc1S4hr+Mq+79B3AV0XkKKXGsyOSj90ihABAmcxnHCWiAoRusINgq0vav+AAMoAeQktIzSW/ygJEYwbFI5SDA45Lx3lbZMQ9w/lxsh8EAU5Ah69qbZdKDVcGOY+YnNBckASrO6vE4Go9YFnRK1bnPSZluUrQCSZd8rnDa0SJImxccmeSI0WrhxXfywep1F+nFEBvmgTwQt6daFmRTLDjvnkigARv84YY4ljFjTOhbN05JFJQk29d+iD9JWAAy19myOSoANxrjajjxoLQXUOSeJX0py3qsUYCFipwi2ya93U1rxhu+EXFXitCa04RvspRhjn4FqN8g7tnQUiifT6fwP4M2b+V4noCYC/C+CXAPwxgL/OzC/edA1W52mpjWGprlRSsYYbKQw0VOQcIYSaXKD1QTLkv/jMVD2uPGT5jsRymdrjdLKbPxj3/YK/zDkDSdIwDSEgApK1VwWVGBpI1ExotBVJqceFal3cTmyxpcVEIJJY5oKZGfqb9JfZuQV1ZGhiWKDkl5Q8dUAfvKSL6gK2Gw3ADx6z09T0xiVBnXSjTTgU5AhN6eVIUorlnAq6ai2iFHS0bIHoOUnja+XZxNctxiRhhKq6m+GqTQAc5xHzlJSPtbDJHl1gDNuNOPN2vXCLKeF0OooTca6kRGZCZhKhSE4KvEuaB8QkFvppmhAoA96460pS08po45zD0G/gfQfvRSAeDgcMmy1CAIIanUSYqWGgCzcWdlA/R4t2GTYbDNtBDXmCkku+Ti9cMhVf14RZ3zlG+c2NQGSI87vvAoahx+AZO41ZLinNAPhImGMCEJHnpJRDK8QYcBn9ZtBMTkEz/DSGEWeZ7iUdWeKE0/EIYilQNmlkE3OtQd4iRetbE472meUCbdXtdeq8EMI750IEvhqE+G8C+D0AD/TfvwXgHzDzbxPRb+m//9abLsCAZm3x4Mwgr/GlgDqPOsDV0L2iljaNsMSQLeHCi98NksFNgrfddew6NvmrVbQ6fJv3/doFgHNGIkZwXtSJnMqEEcRaaU+n7jWOGa7vkLOotWW3LI/STL7VcwPA7Hok16khSCZgnGfhF/UYC5HsgqZiT1F8yBwVHpPKvWT3KKo51+fIpEeae07b76pG3da3ohqaFbgtkWpFrDTjD1XLO7NmUjZk2tINzSIS9dRUK6uvnIpRIrNsLd6JMJYymJKKS75XXjBnTGkqwr2Q+g1iNB7rdBS3mynOhZrIKSMiliJW8vzaQykV1cau5b1RdzVLUU4ZiZKk42cxBjnn4HLN2i3p2+bGwKDcpnSMzp1lKKP3EOOUq07w5g1giWgFzaWSZCPOM0LXw5PTsr1cKIlUvAmg2oslmRX3qupy3cydBmm3HgHtumzneuud0brbtGGBhct+x/ZOApGIvg3gvwHgfw3gf6of/1UAv6F//x0Av4ufIBDBjBwTskuAz8VCTCS7W+YMyktBhhUCtOvYhLrtx85fG09a4bg+p92prJmrzfF4LFwGsLSGWSlM79TiqdLPfNqW/QipTEcE52rN4nUNmday1r6LtRMGRE0AyllKoI7jSbg/uSrmaQY2G2yGHuCENI+a484XtxkYfbEepkYgGCUgG5QrrLypl0ykMcYaLsbqH6n9LfGpuSTvJSL4rtMEuH3Z8Gyhuk58JOdZ8v3luHScN7WphE2mmsU8pYxpjtBcOBj6rVpcReWcp1zY3GEYkFPCYTwUg4o4WgOcGXOcCxKcphmH66P6IWqWcvWRswSwtWYPw/uAEkeHalllL+q/oCdzDJf+ccbBuQltMpGcM66urzFNcyMUuQhDp9STd6EYmiQskNB36s+qBh9JXZZU2EXkKAaReRwxR3GjsTrnkuYtY5pTQePJUDjpvc0Vxjv1S62T6XWGlBZwrIGHxTK3DtnthtkupHdTmN8dIf7vAPwvAJw3n32DmX8IAMz8QyL65LYTieg3AfwmADzeDwjeaUyq8W/m25Q168ly92PwDYFowlDvXRm+XDk6QDZpcxnw3hdjTFFbFV22V59Pk6IfqiFIaUbOEQzlPjRAwZMrE3nTV//FYmk2d5OikqGW7XR1Z3e+GpiYl5Potp00Q3zbqgOwoGqx2m2KxfZsv8Nm6OHASPOMIlOL1VufCQ13CkPrpEhCVflSd5nKYi5jkXPxkcuaQqtd0AAqse4alyFULrLsJPpc3TAgMKNjc+TmYpGdoiR+XScCsB+P+vwpM9KcSu5Aoy+yl40hN/VxmFn9A7tiAR2GQRysn0iRdkY1DMBoA3LL+cisETQynt6LxV3C4YTvC0E8GorPnqfCcRv1IGAgSzJYQ0yO4MkjkGkWIgyd89jttui6HpvdFh4RMR4LKjQjTNQSrUZpZHtnBAQ2RHgsaDAVwVQ1HjbNQBcOgfDw4YOSwMSs2qautwCizUQPoITPtqhwDWzWxprEEj/+Lu3OApGI/lUAnzHzPyGi33jb85n5dwD8DgB896NztkgESzRpAsyiJriB1bYTtFDbsoXcJhCLcDNhB7m+dGg1hGSNALBjmqfVpAxZFo2qFOIUbJPVErkqCc6siT01CsL5EvdpjtWtAC8LF+b8XON7OTcod70J6L9zljjvbAafMnnk/aReMKMPErfcd0HfOS2Kl6uYrQIJZrwxla7alCFZw1CSODRjYAk9ZZw0gqERiNZxJaWVc4tJbkhTVHYTiG2xLhLrPmt0kKIcSdKa1ZCyzB5k2nzOEsQWZ/GZm+eoyN0jd6kg5WqMigAFeOaVgcOeWcbU4nSL0MoVtVpES45zMYPZu8Z51hC9VsEUVxvHlSaylokrutO54cgpKjcn5iAC0ftSGyZ0HVzOSFObxUkyvEflCXOyNSebndQQC+LzGWMFJLoG22cr6cK48t/b7a5U0itrw1cutsyXlUbWWpbLJtuslfbfZS1oFqB3ae+CEP8VAP9NIvqvA9gAeEBE/y6AHxPRp4oOPwXw2U+6EBGh74MWKgIA1kkp3KJY1NLieEbNMGxOuGitv9xev/5tDisWv7lIbuxIkM+iT+VLN8hFgvFaqAkfLBSvRFZozDEA5ClWtU7RX2aqgport2bPAV4W2CrB6xo6sODNUCeGDz3ID+i7AEmRf8Q8S62Xw+GAFGd0+y0cAUPXYdP32A49xvEoi0BdfUQOuoLEjY9a0A+sVmawZNdxdeFWIc3qVqMuFVEtmcprCV/YlQGy7Mycq/oJoiZeWd2nYBun5CLMWobULP3WR8yMy8vLxgVHrwHxN5wUIcaYEIK4tThyGILD+fn5QiV3TvMc+mU1RlMHxSkYEklT0n8BLgGYMygStMxeyWxeUOD+rKIq1TKs8FTXeVgGHOe1kBKJ0eHy8lL61bQoNk1Cnkk2C2BKs1TPGwNACT1pzk4mPcYEY82O7b1H78Tg0jHj4uoS03SSdHLOFyOGuKaFuiFy5SR16iw27VbDWWeOWssE+2xtcW7nfStAU2bM6WckEJn53wbwb+sD/gaAf4uZ/3tE9L8B8DcA/Lb+/vs/6VpENfW9oTW9ywImr57gS/2m5v9ATSLhXd219B0UTSwHowyCndfwFjL+dYArca08ofJmgLhh2HsRQdyJGkFtywqwHVO5OdxEkaCmqFMzKZx3oBBKTY3rwwEHTfklJQaEIxv6Hl0nNX1zjigrCVxcJQtHqEl7GUukaihQninXGGyuC3M5yKjIuHypSEq/FpTXvA9DBC0cyMtmZnRGbgQ0FFl7zdScmeFzRvYZu91Ok6Uav2zITX0ObRHnhBSBOE3w8Mhdp6n/SaUUNEnqWiBCVchcOD5ykm1b0JuVThBh7jKpwKlROF7y3SglIzC2ahuKRjXWvThzE6HrJZTQqftNTpbUuCaDBTKcqv/eTxK1YijAaA5gMWYGOGxMlQAQocQyN0psufpJErmy8lqeu67pm0a2xfRYfWb/boVhKwdaRFmQZLMZ3LX9NPwQfxvA3yOivwngTwH8tZ90gkRGhIWAAlBVC9RBWahRbDVQdIG0QnC1m9i/1+pOe79W+K4FYmtcaX9agdQeb7+9hl7BOExSR+XybvbU9f+WOIBcrUVCtAyA915S0pualnNG33XgrscXX3yBy4sLfO9P/wTXl69wdfEKD/Y77HZbfPMb38Buu8F+u0GKE66mE4au0/RetRGy9nGCGZhLfLLt9LHpLzBADlphsrqcE8T/jyVsrWwgUk6tZBUHA7Nah5MiYe/kPNLNgR0hzrHpc82cPvRSyc/4N02S0Oce3/zmp2AmTONcMsMcjyPmecbF5RVOpxHXfFCkGHGdEubRgVIN8axVGTfouqDx0TJfi0qXojg/K6oyayvASMnDBy0jrz62lvvRFUpAoXnh38QdyJJgpJxLMlbTljbbbTU8TDMiJTWwJBzHqQg5s3bP8wzadHiwH+RZhP0WQWLjzwAMjTfzoSTgdVYWQRKWhBBkfEmet10rzFyAx9p4uV4v7Xpcc4prlbq1OBsVEWOU9eLvgWM2M/8uxJoMZv4CwF95uyuYugVUhKc7kfISVuEOppahIi5m1mSxXBZv5QjtYpXX0BxjN1RrI+mLMKwKGMylIWcshKEYYVJ5bEaGY6dTDRqRguZ7+3+dcPJMhhFFl2d2tcaMq5xLQSZEi4kxzzMuv/gCx/RC0ntpOVLnZEFvthtsho04YwdJ6JodwDkrx7OErGVBkEC4XPqkGSFVGUUAyLuWnHio/eRhnKBkRzEFF4slJ0KPPCG4GopHSjU435U4ZoDFSVpr7DDLuAh/REWls3BBMeqIcHKOsNkM6pjeY54jpoezxFuznM85Ik5XuvE4zUrkETqvdUdE8Nm8zVlC3YpFVDeONgmCuTt5L2jTqZpgieuo6VPjJWWOGTLPpcZIjOLVkMzNxtxglEvN7RpquphZ3GTGJh+hWZnzYn7WkTGtqajtQQMbnLljs8xxqq5dsma5aH63ocI1Z2gocM0htsfa32tH7yIQPeDp3UTa/YhUURWhsjHWuEl6oBxF07mZGgW5kWy5ucZ6IDKbMBQElPn2nQivOT+t/A3l3MYdhdVvUid54DrZxbe86CUww0Xhosp1JetxQbNaZrP9Kda+JpTp8+cv8fxqlPdTS2sIAX67xXa7xWYzoAtBfroA1toc1fF7NSyNSgimVd9U9V2S9xp3W41Z5JqUWQDA4jkQM4P0roVogiBGj0aQ2mLyGoteslozHCfkbG5I1XAjG4e5ukjmnxI3zqS8XAcij3Au09+MCVkFz+Fwjc8/O5Qs3iIMNbqjE8HonPBmRNBM5eIqM6qrSk1AsLSMenXhKX0LW/iKlNbjLN2GrIJwjpJkmFlLmJJQCkVQIDf3s76s90s549RY0KNZb3VMy8ZsvN9aIHr1h2wBDGeNJ8+FGbFpUo1gta2FnvkjAk1W75UhxfqvFaRt/tEYo1Tloa9Dths0WKGll1Y7iyEjNOrxjdPIXHLqN2mhBgu/0nKH9t3rBGL7DO13t6nd7WJ2ADwnJZrrO9adtL5PKwwl5RM3USxiAZybeM85RqSYcDgeS13qVxcTro9R3Bqc8IVu6ODA2A49hi4s+mkYenhHmMdTEeblHeQP4fZg4d6shYnUmdlQBevkRmOhNwTESSySLLn0Jk2b5TvJltIPAyzNmr1vydYTvG4cInSJnFTMU35tmk6Y5wnHw7X6hs5y2xJu6bHfD+CMUiuHs6FzEck5M5AZsZSZmEGO8a1v/cJyLL0UfiKCGgO06JgmZIgpK5LcYZqlKmScYxlt78UoIuh/mcJqPmVwifYRq69sFPIu5DRKiBR1aYLVV69eifGjG5Rj1A0oELpmLMUY5CU2PjOm2TJaMyRNmF2/GXvd3Jzq3dvNgL4ztIfiHkakGelalIvGFWoaUTZPfR5zi7JEzMx8Yy29jqJqudtWvXbOIfHSUHOXdi8EIoBWU76hPsifDRfYci2r7wv5So1xohGftwm99edr/tC+B7DwcVvzkXZO+YHJOVW+jUusrJGc1/glmqrpmvvWyIS5cIbGnRxPY0GISa2YlgIeijI77zCoq01off2AutNzQ6JTHQV7FlOB1iqY0KK5CMTE1WHaxk94KpZSnjFKVmNviQvUN61vF3VNX1ZvKsJyu9upAPXoxg7TOGpyiLnwimZoEfXZgQnwmVW450IN2PuroqznZgTnsNtty2Ss3LV0VBtvbkltZRgt60oGJf0cjVBy4hpj/JigyIQUpe5JFYhJPShYY/vVyd2rquocsoUZ+gBHXvJ7rrbcMg9d484Ei8hp1s9K6Bjyy1kyeYNrfZs6Pxqrb/lpOHxUvpP5FuPlLT9ta31tX7vGUY2cOWdF+V8DhHhrM0TVwP32O6wElyEa+/eis1NVaVNO4mqQayB5uewKGVY/M0m0aoLIrtWWQFwfzyxFlDpFrOJWsWB3Xv/qev0YJSrgdDphnCZcXl1jmiaM41j4ompVTHj4+FM83pzjxfMvME0jLi6ucLbboN/v8OTJU5zvd3h8vgFyQpwnXF1eIM0Tzvc7TUTAi8ksa0FQX8xN5UHNijJPNVdlNDcpaHZoH4pl1N7jeJoKiuzVUPHw4WMMmw12Z/vSf2k1DkSErt/C+w673U5je0PJ8Xh5+RDTOOJwfYlpGqWOikarXF9fl/liy1ZKkDpNNiuF57ebXnwl54SMiIxRR4nAsEgc47qq0O+6jQqdmswXBLhkmoHOuzRjnhmncZKxvLyUcR1HnG2eaC5HVxGuRjgZLTDPkuXcVGzhKBPAhBASEAmOGfMsseXzXEuawrkyTqx5GUnnWUFmVIMCbJERyTtwzpAIKoaZy2xDsIxTwoO2HiLtOpV/rivwWYwyUDcTC3U8NNXzWuDRNjM02npLnMrz3bXdG4G4VoFJcV3rlCsH5rLwhHsoWKcI0Gq4MKFYs4MYMe2UuHdrYYtGABek0aA5/XyNJIVXWUH78i5AGajC12hNWlaLAOq6ZTVimFFgmiZM41QW0DiO9d4WH+29osRrWMjY+fk5zvc7PDzfa4kAKXgFjVMFQctvNhNZH8B4JdlEWJMHKF+jEQ3jWPmqmEtVG3VMl3RR5KjkWxynURzUg5dM1f0G+7MzbLdbnD04L30tdUq4WWSE7f4B+m5AP/Qaq+00WiSh7zvM84Tr3YDj4YDrq0scrq8xMWOe5X0IhssNJWnImOTUh9V/dgSAhbsrY6luN0zLEZWxt58qTLoe8DmUBd+qgqdJ0Pww9DidRozjhMGfwTsppdl1AZvtILypE5VznmdcX1/iNB5xOh1x0g2x3eQ5AkgJ0xRhdZlLNbvcC0Vb0Ldbrqlm7tXNUNEWm3tV1Q7YJimW6wA6nduplLNsKMW7wJDqa5ChCbc1DdW2NY9YwvreER0C90ggYiUQizDUOh7cDBRgFmGpVCcTDmjBuuyiWQsA1YSsEnKXloJrrZrrT5kyJPWGCUAkyVgDZo2MBYJrC9a7hUCkfJu1jCGV3kQdJefUF8wmCSD5FiWd0ziOOJ5OGpusdTv0XsNmW9xDPnt1gYvxBfb7vbjYfPwUD8/P8Oh8rws94erqFZATHBibPqDfDEU9JzVHtWFSKQv3N6vxxlT2GBMOh1pMyMh3gvCBXc8FIR61END18SRhb5sB280O+/0Znj59it1+jwcPHwj+YMbpJBxcyjUr0JMnH2Oz3akKq9l5SqinqGZX169w8fIlvnj2OZ7p859OBxGIVLOQy0KHlkPVzcxQIADWCnwtainzCmX/0sUrqcmgiMd5hw6SZ9FrMmIrxuS9L0j7eDxiHCU5w3SQfnv69CnOH5zhyZPH2Gw3cMHj+voKV1eX+LM/+x4++/zHePbs88IbO+eQcsacElj5uONxLAKi6wf0/YB+2CIomjI3mLrm6lhb5iQzEuYcS9SKL3kNLXUdFK3WpBI6yYuTOTOQklN/yNVqZ14IdevvNoplbT8oa9/WsSZXMdCQlWd+l3ZPBKIly2wQ2eI3Ffcb6yJJRO+bTB3CVchJJhRNaJppPuE4M8ZYyyd65zXKojIh5kTrzSmWCMfDQeI+s4S8OQDMAZw90iQfOCmoJiS4Io9Mowh3I8bZnFgJUIt0jnoSOQTfQXl+vHz1GS4uLjDNswgHP2DY9+j3wPXhCjNnBE9IyOAY8enTM/z5zQa73Q591+NsPyD4hJCuwFrIqAtZC1959EGSwM7TCOZcOCDJsKWqODI6MAaS+hjcezB7JCYczvvCCc4WLqcEfuh6ZA0n2+73SAz0ifHoyWM8/fhjPHz4BNvdDruPP0HfD8BmWzggogTPjAAryelA2y1SQ+ozqKanzQyGQ+7PMTwe8HT7COeffBfTOOJHP/6hkPc5SwKRnEsYpmSyBkBUCl+VCCPKqkK6UtOj6yUjuS9JNxws1hugUlNYJ2753soaEJFGVKSSkCEl6WHLaO28w+Qdslq4zz75Bs4++QQf/eIv4otnz/D82TP88R//EV69fIkffP/76PseDx+ci82eGaejbADBuZIMWbSbiD6dxHDGZuGX/kPzl4EJNL8FHGi28BIRY9mpfVXeWOZ8WbdEoCybjnfmfC5+ttnyLAIlE7ehV2bGNE/1uRSRKkO8CBBwwYOCR+h78SWdvxZGFfFjwoKsNXy2DtlR5UdRXcqaQMByp1sr11CVuVhnCWO0iboMqbPAPuccHMuPZ1kkh5GRYi4JZsk5SVdGBI4Am9VNcwvKQmOwn/WRhauS+3hRJ7Q4H2dSX0MP5zZKzTAO1zNevLyG6XKul0SovvM4zBM4zkDwGovKePJgg08enmO722nx94AUE1Ic1XeNtcqfxFgHRbFRk6kSVUSsDh9wlCVkhAB4AmnygEwBHc4wzjPGacKs/mzUS20SFzokOGSSQuxwDvAdnnzyCb7xC9/Cbn+Ovh+wOX8A7zrA9+BoYZBJ6+FIklTvPahjZHX5MMNTqzICBO4cun6H/kzU3JwSou8lDZrWxk4xYhxPxVXDmkRKuZLsw9JxGU/VOmhbPes2WoiZSynNtq0NAsXdJZo7EIOGAXA1FnqaJmQV0o8fPMBms8F+v8eDJx/j0UfPkSng889+jM8//wJ932O3O0eQLQG9k3DGbR/gieAJGE9HcE7wWVBUhha/ukUVrSsSKHC8bJVWvE0TzxafWIvNbzjUonnZlQqXtfAjFE3K/C7l76wVCFtEaAa7FlHa2FjSY6K5yex0t3ZPBCJp6c/152r/W+9YqNW3oOc5qhZKW9k24Vv1J3iHjgnTHDEpWrBSk8MwSAcPg9ybJRMJsyR3SDEiIksyWUfAEEAIIqiC14zNcnsz5GRmJfADzH1knqKGWQHkOjit/Wu7Y9JCPRnCwSW1kHrvMWw22O42oqWB8ejRI/GRGzoM8ygJD5Ls1MQAnFMhKkPtSeJkMgPjPEnUCUi5yGZBkIT2kffVuZwgBgUQmD1iZJALGAaPQS2oaCIyqOvgQofzx2I4OXv4GJvdDpvdXtS40GGz2Sky8/BaqiG5qPStLChGgvNB3V7qZsgsaMHBwi6rim3Z0b/97W+XzZCNQ07VT7DOQPMKEHrGaJXFLF1zxCvK5cY1m+OtrZMW5JxxvDwhQ9ygzLVI6rYwrq4uqpEIGecPzvDLv/LL+OSTjxHnES+eP8ePf/QjICU4Zuw2HRwzri4iNn3Apu+w3QwgMC4vLuBUhS/jbEIKdZPRoS7zQWgC5e2SGs/0WFL6aLk+699Ecu44nsr7ynda8RIs9Vs4F1cdACWRbHGu51qP2XJdFv9SvV/wDp0PN3jJt2n3RCAaxK7/ri9VrVTt/lU6o8R31olqjsF2nbbzJPRM+TlNfikCUfzIyBFCTqLugdUHUIoZSb1l8auDI3TBgX1uUtqLUCEwkgJUOfSmNdt8JVuaXhajLKzT6VTI5Tkl8VM7nRAGKT25PzuDcw7nDx6UxKqBABctsqVaFstdCMUnUIRDu0trX+vvGrhSx4VUIMqF5D5FjOpGlJ1lQpFkCL4L2G632G53ePDgAbphQDdsJOGo80VNEi5PLsYa7miqGVbIYLlBtvOkfm/v3saXSwXDjJzDDQ4LzVhI6qsl0miNAItY3YY7bjOzLN1YGgG+no8qRBkAes2QrfWxK1ICvD8WrWZ/tocjwje++U0453A8XGO8PiDNs+pExoMLDUNqvbbEDEtB3wjA9Trjani56SJTU5vVE9camqjDDqlE0sRo/Kxpe8ZHcglNXG8i8nxUDGwlvhkWOqtUCwjBqOA7ysR7IRCJ6s5cP1sGcwOtkKwqsINXfm6ZXy3nXFSl0+lULG+niTHOwDibO8OsHE/APBFyTqjmFCqV46bxpJXnoqTC94TeE1hzDPbBYxi6UjY0pwgQo1NkBk5SnIrVkEIkZJ09r7I0vgsYDwd89uxzpJQw9BtcHU84jie8unyFb8SM0G/wnV/8DvZne2z3G4zjiMvLC2z259g4aCZoc9lQ52NtjmqdjBQTOCfxuSMnGYako8HEZVxgfJC8iFwHHhu/KcagrEp2NslCsrD7vsd2sxG+cLcTd5thIw7EVoipqFOKbHV1mtM0MyPNImQXqKsImFTeqU4WIf/N5w8ymmo0qNbNIphiqsJODl4szKIlWAJaFYqtz6T92Py9zXF/HXKWUkKaZ62rAinxMPSIXqzFx8MJwIRxPEkI5jBgv99jv9/j1ze/jlcvX+AXv/sdfO9P/gQvnj3D4eoSDsB+MwiPqH6RAPDwyVPknDCnubxTseoyxPjBax7Rokqq4LE1SDdUuma9slQZDJ1HTsDxGIu/rCBUD+e6wsGy3djubeCF67NISKcYIC2yyDVjAjgNFrihan7pdi8EIgAFInXyASYUVQVlbianTLKu60DelcSigEy4OUZMs7ipzPOM0+mkO3HGPAPzzMXvqtsOKkyFryLnpLRl8ywERk6SRZhzUmsclYVoqdehx6LsgCIoTQWW4xx86OQ3PGJCzfCiNWwByYV3PI04aihY1/X49ne+i0+++Q188o1PACJcHw54/uqlos2MTiMprDCXPRczFBlAU5w5OCfPyTkjw+k5pEyBWfixcOIu4kZVJvIBlCWWO8uAYegHhL7HZrfD7uwcm90OD59+hGGzwf7BQ1jyf0HH4lcn96QSSdJa442kTzkiR0s6QGVOiOBshFmFlgAqCizCfIX0LLN2UiGXkm4KDc3S+s4By/Ay+2wheBtEuPada8PVRGPRjDsE1UYSmJMadDy6PiiSZ8R5hsZ9CJfd9Xjw6LFE75DD2dkZfvC9P9Wkv2YcEiMGALgQAMfwbHO77kNWoS8TVDhWgMisWo6TewuHKzz8QvSw+dk2vriOJG8mMpiTjDc1RkYdl9q3sqHM8yzP04Aip4aZ4Bxy0dQJ3me8q3XZ2v0RiE2rgq/yvoIg28+Ul3OSIw5ceUUTgscmrE0mIDBNjDkyhmGADx7DVtCKd6HsguZkTM2zZCXlCaKmZw2p42xhUJLI1pqpyX0ImHjGlBNyFhVh6DYgCgA8GLmkmwdJDV2QGIuujydcXV8jMePswRa/9Of/JXz8ycd4+vFT/NkP/gwXl5f47PPP0Q0dHjw8Rxc9SgEWRVmONPu2JkqQou46bX2oyIoZzE4FPJVLOKaiTtVoGwhi7DqANSRODUfDsMPubI8nHz3Fg8ePsT87x/7BA/iuRxgGnMYJh+MJRT1nSdZaBVTNKG2rzRHEcMIlh041WjVx5NlU4qRYlasvnQnIVu1LqdaNjnHSxAlR51k1ppgBZRFBo6293tp9qxWka6NK+UnVxy9n0UByivBaMbHvO6lzPFartGXUPtvv8XC/x377KUIIePDwAa6vrnC8vkaeJ0BdzuYsZTk6cvAQrq0iwLo5ZSZANyajexhCgUCRs2VHh1nlXRPj3ggve2fvTMKa07TV1SGNeeaS0FdQeaUzLD+m9acZ9Lzz8OqpQeTUM0FLN6Svi2N2swCskXFYqAJRWpMqSNWzFBsn5kmcl81vDoCqxZJNpc+EzWaD0HXYbnfCc5CTrMFJEKbxUDaRL5HAHEVIwMETgbRQ+jQegRzhkEsUhBayRYoRxJDUXFmyl4hgyQCJitVTwJykat7Li1e4uLxUYXjAxfU1TtOMwxyx+dFn+PzFS3R/9Mf4Z7//R3jx8govLic8OO/xC5+e4bsfPcbTsz18CAhBjER936sw0iprLWJhESinw0EnpajKoJJ2YcHbLvg8MGjUjNUZGoYX0A8bbLY7bHdnGIYtQtdjnhOmeMJ8fS3jSQ6kCLVEeGSL46moy6vLk3MOSFxipy1b0WKuyCPquOWCGkueRiwFERoBqhBmoYrnnJHmKMKVGV4TRjgvrlrBe0VWZjzTwiK5qDR2V+FzlYq1e3LSe2dGxgxkxjQxgFST0HonqdmcL4Ij6fzMzBgnMYrFlHD24CE2mvvx5Yvn+JM/+qOSbX53/hDMGZcXFxg847wPRXMw9diSZNi7CDqzkVd0zChRRJaWjKjWpC40Bmqy3pyjIF5P6Fg8d7vOIwQjjBXhmx4SRGCGIMhY/FEZOUNLPWSkmMvxU4xCA8xRtcyvgR8iK263Deammw0aDgswSG6GGBuwFmW06oz5jHkf4LPk4Bt6cZHo1MfMiOfsxLIpa6ZKaUeAQ5MY056HJRN0JGCePdh5Sadlgx0T4KzgjnCIKVtmag9yAZ4CppQQc8L18YjrwxGnccIUI6Kq226acH044TiOABFevLzEq8sjDidCP8gxMWVE26kzQ4oG6H2dPBubg3KxlTCYtC6zJidtY1JtbCyHUHWtUD88FW6hlxT1m+0Ww2YrVuSuh/N1xz9NI3zopF40gGZ0FS8a2tPM4IVEJ80kUVeo8V02TwzlmJC38TcXrmVtDg05tLRaq7Rv5R5gjeohsFf1l1B8FlvUJ3tco+or6rXr2AaD9l5lc1FE22gcsCXvCE6z9Ah9tzTsxJxBMWG7GbDZbvH0k0/gvMezz79AijNyiug180++vAQDZVO0TZ8hGo359DpzrWn6wY6jZk0U7UlpJKCOpwUtGO1heRQBSaXmvWTMSQQUjwhTyBfoGlYYoxhOLEEHc81aL/kQW7/Qu7V7IRCB2xHi7a1OQnFqlaVkBXKYrZZJV1Qb+zuEvh6nhadSPCGr24dkNJFcgcwy0JawdKOZYYIKxOAI3ol78DyN4BRBOUmewSDlECgzjukawyAhapkdcgZeXlwjZwJ5oB86dEOPy+Mlrg4H/Is//B4uD0e8urwGnMd2fwY3RISuQ2JGP+yw2+/wX/6v/jL6zQb9ZsBms8GDB2fgwwXydNJEB5YfDzjGjPF6LPybI8B5Kg7HOfSgALX6qgDSsTCEZElhbYGE0OPBw4/R9T26vsd+d4Zu6LE/P0fX90JFBA/yDuM0IVl5SnJgH6TcLOVSP1ueVxzQWcu4RQ46hq3fgImbZrKUDbUxGKk6fNK+aNVN1vyVZumsfGRNKhA6q53DiNMRADBNp6JCl2S9GtYHAM2fRTDagoZSDylbdI9yyshwELW5D77UzibO4JS0cFatTggiuM4j+A79sFFDToDvB3Q+4NNvfwdPnn6Mh4+f4PLiApcXr/Dy1SucjkfsHz5GzzOCxmnX51wKx/KZLkyGROcwzCew+VxRMpillIN2gJQDcfBecnLu95uinkslQ8GQUhHRFZomaOJj52RNO0pgRFDKiFmjz3J93uLPmRLIA+yXWazett0bgWgdbGTswieqQHFA9zMAKNxVO4jmYtGh+lqJQJSSkvM0iQWLakorSXCpvvjEgCUiZbEigwnbrSRXdcaBACIcS8ezzhpDCPrDgBXJWtAsCtNs8R6PJ1xdXeP5y5cYpxlzzCAPkPPo+gGb3Q5Pnn6Eru8R1Pk5c5Yyo5Caxo+3O+wenOP6+hrzPON4PBaDQTLrIIvBxDmCT6IKmjXZkQOcBwVXjUqw7D6pvKZQuAFzynCKRKW+htTZIDUMFSON3LGWJNVkqYIqNM5V/QQrQmqOQy41ldtGjeXb1L0Fl5hrlFLpBxOIAFid7uGaBH7GfZXEpnlh1LvhDuKqtrLkEytytI5rNRmjHap6CeV77VpZfEpjRMw1GQma+zMRyAV0XQ8GYc6iSoa+x5OPPpaiUsHj6ngCzTNc14NSxo1iyVgKECpwFhX5kSWRVYqjzAXrl6VmV5Lret3AqCsbmdTdFrew5OW9lD0Qf2SllYzDdxrt4Eqobt0c5TvZ2ErJU1oTKl++3RuBaB3MWNdP4LJ7tBjBXACKr5wujWChY1xrGgspLjvpISfE0TKZaIEkrQnioIKALKRIrclwePTgXJ4pJ1VtLMzEkqvW5wUs0Ek/ySx8FJPGW5Kqmk5zBB7x/MULPPviJX7wgx8B3mPYnUlhJMp4/PAxHj99il/+lV/DNM84TSNeXbzEaTzh1dUluq7D2dkZ/ov/uV/Hd37xO/jiiy+kqNQXX4hBKWbMsZZ1tGaGgu1GHNIJDuSC1EUu1iwNe7NVpAs2MXBxecA2MkAB/TaBgmTCgRM1zuK0oeR3H3rZ4VMU9Y8IiDcFWbHccpL+ygS4AeTqdK2WY+vz6qBrgpANJaeEHEUgRnU5sSbZbmyBM4gzHImG0RpA2g23/TGUbX6Ixlkvkdfy7/bH5o0jaBleyVqTkvCE0zwjJc3UrrSO8HyiaLsuYLPbiwFxHAFO6Pse3/z2t7E7P8dmf47PX7zE9XiCGwbQlMDxdnFBRTGogrfs3yy5ESOW/pTmtL/2uRSNzKPrsvDF6HTu2MZom6Nk7Zlj1gQigNWgMMokBI+cHYCM7DSZL2tC4FD9bSOzUEbv0O6NQGw2pRWfU78pO1OTPQPOqapSi++YgrUcJLlanGdMpyO6Xvitfhhk8TtXXQ/0Pt45BC/phYKTyI2Y5lLIO8UI5gzH4l5g3IjkrnNaXW0D5ozr66PweXDoh50EPvsel9cjLq+u8Pmz53j2/BWujgn9JmATAj568hT78wf49nd+EWfn5zh/9Ah/9oMf4Ps//CFevXolqjEYmy2j72dcH054dXmNq+MJ4zgjwcF3A7ahw5bF0XfWGNpxGos7UDyMCD5ikxl9ZkSubjpRVbaUYuF0ZecP2J+fYxg2CJsNKASwcyUOWxJXKNrJ1S+UHIE8FcqijLOOT3XYbdVOSaW2RjGt2lyElFo2LaF9O/7kAMeuoK2KLi2PIrTEQYQbx4LIPLkFEiTSd2OUH7F6ilEtq/uJoHLjC21yF90TVtA55xmcWagXs/grUjLV3qkqKY77EN42dMjMuD4dZb53HYhlHA6nEa7r8ejpU3z7O7+I3f4cv//7vy/JOlZJVJecvf025vP16/TGd40wtB8pQGbCfBnqJ3H9rJbiWVXfWcGOcfdUPCecE7WOKYOyxN638m/t83mXdm8EIm6oGGiEorTqk5SbjlAgTmg6HEUgovltqlmMM/q+Q/CEzSBoiInUm14sgG3ki/ceQ9+DQJijQ5w9oqo3OSf4nAtpbJXXbGF2XSip5RkOII9hH+BCD3Yd5niNi+trvLq4wMXlFeZE6Cig63s8fPQYTz76GN/+znex2W3RbzeIOeP5i5ciEGNEr5Er223E4TTi+njCadJkC+TggsQsey/Fj+ZpkgLnDEw8IUeWeGcGXEyASyCfSz3gqAaq2PRJJhH4m91eEh70PaAGm5QZrqmrYhtXSfMexErbZtRRw/ONCW0blKnQVIScjHuVj2tBibI5ElHJOk25EWoAWmJgoZFkyXZtY+/CMlyPTLUFFj9O5xHUQEE2PbkKd+2Uom4yWDQOzkjzJMeo0JD5HHQT8XopQlTlRCz0EoIZQi9Zx1XVOs0zhr7HbrPF048/EZ/Rf/GHIqhTDXG88ZtU0GsnrtcgdCOqG9lNGqMiaIkvLv2lCFHWp3G36srkEhKEKpB1bpqFjhUp6NHSH0QkjuEr41rZ6FbP9WXbvRCIpGrv2joocDnUhZizkrg1ioKBZYF0U09u9IfwQbvdFrshaH1bJ5EbKkGDZrgJQVPtc4Ms41yWnfcOfuiBXnhKl7NY1SyMWg+UELxJsqqQFkoKHUI3gEE4nEY8++I5/vRPf4Afff4CUwL+07/+F/DoyVN889NfwBSzIAXnQL7Dbn+OswcP8eDRY7y6vMI4HfHF8+cYhgEXF6/wS9/+BXz85DGGYYOuH9B1PcZpwjSOIOcRug5Pnn4kfQngeDhI1uVO6hG3c4gXk0x+m1vSNE3ouw5njx6W2HF2hMQJx3nEmGYc57FkMDHJIFwwwDEVhEdeF6FT7KFI1mpxl8iOfIJzsRDyTpMhSMSNIPVW3Q7e17jtrJuTD8opxgWZ61boj9mie8TiLe4eVBJNiEHFaflNQZgxThoP35VnjpEWrj7czF3pYxE+ruvBkMp5KTFyZPSbLVyQcUopYzpea8ioaBjeB8xR/BW7rhO/Wu81V6YI++M44XAa0Q0bnD98hCcffYwjjzi9+LOyriwMTiJQZKx9m3TV8mDq5mTleItwA5dM5yUrUNep4Un8bIGkgUPKhVpCBxfKYvHBoUPADlvEmHEaLcVdwOk4Yo4Jh+MJRA5d6DEMPZzzJVN6jGJ0SSlrDZ67tXshEAEsXmBhTEG704vl1iaUocFyBb7lYqvrBi/uN7elPzJDhxC79d92XLm8PYv+29CCa3z47CGpUQtIQ49iSsgsaOo0Tbg6XIMJCH2H3dke290WXT8gYkZmwAchx0XTEn8070MxFqWUcXV1XQocWX0S33UIis68pqayGiak6GeO4pZRXCjUopxUdWv73owz5K1QeTV0yHnKa5kQ8NVq3fr4GbleNg8dRpNR9gytMJFkX+Y47up3xhGqelqGkgQ9VKMJpLYzKTIzDqzRBMzFp3X9WSIkXvzUeSrj0laYa3/seaqxpc5taF8wCJHNJcg4RjUpaYIDNKGAzrvF3LenMkFOsCTDufhy1uSw0untM7D9n+vcN55O5qvcw3Hjo2rPyI3Prg5oEf7F3TDDEkRQeX8RwmaptsgqWoyjbpCalMMiWWysrFlGnDsCw9LujUC0wV1OpFs4jEYVMsds4xVbgXiT55DrOeVwiJccibEm0nI5vt53pRq0R3jLQAzN282KehyGfieZa8ZJ/AABPH/5CnABYTjD9WnCi4tLPH76FP12B/Ie16cTxh/9CJvdGTa7PfYPHqDrOlxeXeP58xf47LPPsd/tcX52hsePH+PVq5f4wQ9+iKvrA47jCCYq7iGb3Q7DdrvgdbxmPBk2G4CsCp2Eg5kwmptqZusWk6CiMTWZXZL0Rckz6T0Cs2a3boUOFFlRUW+BqlobrZFzRuKafEHQn2Q6t4QUJgxTigvBVRYbSbYgz1LFMJMaJ6jez9RXxSxQmqq0G0l/G+RUEmM0SOuGP+MbWplTLFZu7wx1qWBLGTEnJEU+3klWpL7v0fe9pBojSRI7TROICNM8w3g8WydSenTG1fGAlGLlzYESL2xCDGAJMwWKq1KMUTwInFOkuDQ2qZeUbHzJYY4Zzs1wRNgNEURcynbIxmUJmpPyy9D5ljFNFiUmg5Vg1QaFu4cXlyUxsqCkTDudTnCd0Detsept270RiITlbtqqam9qBclVSNf+2R5ZPiSISm1CkRoC2Xa/qtbYA9YPKiHfPITtjJB0VFB1PmYGk0PXD5IfEACljAzCaZowTjPGOeFB3yP0Aw7HE/ycETaEzfmDMnljSri4uMDLly/x/PlzXRAem+0G+/0ZfuWXfwUPHpyD1afNa2GpigqkpZyBlETF6YLWJ+mKxdR2fjdNUrODag2ZQpp3ogrO06lsImVzaB2Wq3mrDgEgWYNg4Y2lnNaCb8zMC6OEc7r7K+fIBU0tnarLdKHK8QHKITYJXQtfTSxjqnSHIwcmQ8fGb5kAN2MAa8gdlXdm6Gegyo/mrKUJqh8nNwhOX6Xw3SKQNUlqZmQkUaG13xwJ/9qFTrIF+QBm4StTlB0pxVh4WBPUJtjGcUSeI7rMN/rNFWFsqdSqcRGgsnkk9c1sMwVlAxtOaKkW1HjMkEAHPZZzycbknHqQrOqBM0uEF7SsqGw+WlebJMih05R5KSfJS8Liikaeij/yXdq9EYjQwbNdVz66TRhWXq/4IfJKelEjyJrzgAzfKsuNUKxksS3m5rRW/FWdRw/isgptYrfrf4pZaohselCWRA4+JaSYcTyecBpnjDEh9ANC1+PFxTVcN2MA4SMvsdYgqUvy4sULPH/+HM+ePQMg/pW/8K1P8fHHH+PP/9Kfw+PHewCyuH1wGDY9utCL/2WTap2ZpRJd8EUQhhDQ930R5OQCfOGOTCjVlPpSrGteIrPy0/QBVZFIOkYpSRZldg7s6rkt8rDEB2XBqgQhQANqlmo1VLiQa/zUSCvRkS16XznmrCnONA59YYBRtYNIrMfeeXXBUkBpwkSfWzVyqajXoETOXGKrhePUe68mp2lDnkg2FNakG8xIUacZyVh13qPrenRdD++Fr0yzUCucGXGOi1outk5MIPI0gTIXn0w7TugXUmFs4YhqCKfKhc5Rw+lK1A8KH99SBLZUXJo0w5IBFQJpiV2LICPV7qQvSTnZGaL1ufqsxHBO+OG+l4injKTFwmQdZyIJA23LGrxFeyeBSESPAPzvAfynIOP2PwTwzwH8XQC/BOCPAfx1Zn7xk68FnYRvVlNvCLuyy5cj3ogQ12D6bfeR6lNmV1u2kslF1bI5RnRw8J0IkZgBCj3m8YQffvYMU4w4OzuTsLvjCZ9/8ULIYRA++fRb2O/PsN/vkXPGN77xDfzar/0aNpsN/sUf/AEuLy/xp3/yZ9j0Gzx98gh9SEjzBOItHBh9kJjR4B1iFAdniQYRxMlZUloBEj3ALAS5s7yOJGGPxQ9PhWVWaNNvB5MQ1aDRBMAa/5VBZYBlIcUiYHsVQuxIrMCsEzqjBP0zGF0gteCbaG36nq3TDfHX0LSUNf682WS9cxIO5mUzNUtnq/o6TfIt0lfrppBoE4vbk/QrQyzyJtjt3VuhbZ/riY2mQTCrKpSr41RdzMSQENB3Pfp+g+ADgvMiQOv2LtcmgIglS7k+pmMW/1lzfodszEnHynmnTvViGY45IuaEcRJjVWbWkgcSXspZC1upkCNFl0aFuMZNKaakyUR0qyTlcRmgYudva6hIQmVsK9eZWXjQk45xTDMwMeY4YlSj5RxnEczewyGVTfBt27sixL8N4D9g5n+NiHoAOwD/DoB/wMy/TUS/BeC3APytN1/GOqvJwrtqS47oNgT45ZotMLtvuUzVvVEEa3uWrfMGGdTz7AOu8J9MIKD8JP1hEGLOOBzF+rvfn8O5gDkzDqcTxjniNIkLUKd8EQM4OzvDJ598AgB49eIFcs549fJHmMZJ/N/SJLxbbshpZgBGWGugo7rFzHFG5owudGA1Ckgtk/r2xvtlPcfeCwS4oBEemZEVbWekIhRZ+0Mcu+W9k6ZRIyIELwXXHZqCQlzHRC7dLvQWgbRzxASNjNPCEVoFwG0uJuvNd/FdCV80tVJTTKkmYf1D5RiNrmnUUFMR7Wc9h8sfpWOVamEzqEDlsPRV0KJVjozxrM9rBhvS51uvICN05Hgx7pUABOW7SUKjIPSlGlNUkE+z1M6p6cvMjxSg7ECUwazGOicJUNoAIBCVZy5uOA2pYcJSBCYhhKpvBO+RQ4aPJiOy8sYObRIPOx+O4O4oH+4sEInoAYD/EoB/HQCYeQIwEdFfBfAbetjfAfC7+IkCsekWWoXsybVRXGy4HkdE1ahiupde7GZ/qNBtICKzoUb5nRe/Ub5jrslrdZPStWLpjNR9Qs8gIpAGoPfDHnNKeP7yCvCSROF6HHE8Tei2O3z6+GN8d7PFxWHExeU1En8f4xRxOE0gVZm7oYcjh0ePHuHpkyf4i3/h1/Ddb30LP/rhD/Ef/of/ATxl/N7v/VM8ebTB2b7H0EtaruOmh3dBd32ZOJsuSCoBhqDFOAFZaq3EFJWw1zKYRJL0Vhdoie1Nihyc5iG06mtZ4m+h6qKVYkmMshgk1VYEZyCFLKUBPCGQIAbLAyh9TSgJbnlZic04QCkWFYtAKnNDB8uMQjlnzZ4jEQ+8miFVFZdntfrAQPXba+sDtwYWe54vY1BZz21p1SCY1cgg4obgfY8Qemy3ewybLYauL/flJGm9AjkgCKr30OJooMKxegCBCIP34H7ABmfwnVAoUKTeDb0iPsacMsZZqiRa2OM8i4dBG/+dzLecRa8nl2ust7wk+m6L4IzmMqFl42hJJBgpyZyp+Shr3aN+6OC8bELkCL6JDup7TZPWdZhTxDzNxavhLu1dEOKfB/A5gP8TEf1nAPwTAP8mgG8w8w8BgJl/SESf3HYyEf0mgN8EgI8fbBa7eNvaCdbsr8339s8G2b1JZebVNauGVwQpc1M0p7nmUl0GjNOy3dmeTBaXkPJwDmmOOIwjhu0OTn3hun7Ap5/+AjZnD7DZnePZywt0wyv0wwaJHVwndV1OpxMOhwOCD+I+44Xze/LkMXKK+MbHH8M5wjyOiLNHiq4UVJqnCcklWNFzQNPTm9anyStmTKKWTI1ayV3JHmIGLmbl51QISmidqcs1jptNjdaOLTHjtkgt5XsmCcoHkF0t/VCRw7LvjV8u18/1WsbrmTuP6XMlQwrEh5Ud2zZXhZMOfBGStgE3Qo6UR7P+WbisvEEYtseuLeFlU89c52GuaJwJUg6KNPrDeViS1PZ6RU0lIDtNLmvvpxEdBEgEj3oBCC2iRkBDjGyGD26qWdZ/58xA8Vc1LYpVKDJITfie1f0KpIE5rBnBly5Ohlmt7nMBHTnjNJ4KzziOU+G/iQguZVHznVPLu0cOvmQc91r+9i7tXQRiAPCfBfBvMPM/IqK/DVGPv1Rj5t8B8DsA8MufPqw66c0jIYKs3dNlt2C25Oj2WaPq3tofDJcrOqiqGdWBNc2NUa5tk2Ktpxu5D3ChMYkkFhUAnGN48phiwsXVNZ5u9xj6AThEnJ2f41/+tb+I7cPH2J49wPd/+Bl+8MMf45/8//4ptmeiKjMznj9/jhAChn6QNE5pAOeMJ08eY7vp8Rd+7VdxeXGBV69eIcUZKXrEacLkHI6HQ0U0yg06J4kAwECyOsspwUcP5poiq++TGIP6vlg+W/Uwc8KYNbIiAyUkjVHiWzNLv7iizZrDs2aVSYQ4RzE2GJcIQDLDGNkuJ7dx2Lb/FafhVFU5KFK3BA7QMeFEyJRMS1yqx1hudu1+WtxzmmPW6nd7zJdBJmu1PeV6bRM8GtWH0ElfeN+V1GmAA2Ugq0XXqVrpnCQtJiIdjwTOEWAJHAg+IGlsubjR1PdhCFKL2fwFgZp2AloiolVzVTtj3WhMfSPhJimLZ0BU67f3HhRIskq5muFewIWgdluQ8zzj889+XIIJzPl6nmdJh9YgxBB6oXw4o+8CNkNXHMTv0t5FIH4fwPeZ+R/pv/+vEIH4YyL6VNHhpwA++zIXWwq85QQtPVUmUp2Eb6syY5HZuuGroBOgIIUaE40iC5eOuqSCkNpbMCPrIksMTerg0A9bkPPIIIShx2a3x6OnT7F/8Bjb84eA7+G7Ad/+1rdwOJ4k0D1lXFxdY7+/Bpix225lsueMqOm0NsMAPjtDFzx2W0LfSQmEOE8YT0f4oHWEcwAlS1FvKrNmwckZOfmCinKSovTee3T9VBJjmHqcUhSu0psEbHgr11AG1s2GgBRpWZQEgOq+QRIOWCIhmi414VcMIzAhZpmx63wQQWzfQZNWyDVa520zrijtCG4ELwBQkxXbWuXPMlr1fd3axdiix/KMzXmlOFViVdOhbi3Cu/p5hg+h+kxC43uLQUbdcUiT6SpYgKYPa301cxKfvTTNZcyga8kKQKUYMc2Sh1MS+WqHEhfQUACAvZeuI4lKkhBOhkPWCpNs+5peT6zCbikUUyoGPO89vvvd7xYkO01TsZLbpDBrvvShR+gcrg9X+OzHl8UH8y7tzgKRmX9ERN8jol9l5n8O4K8A+Kf68zcA/Lb+/vtf7nr6uxFlxl21ba3KsKE6Nmdq6/wbdwA0r0kRtqtvq4pcKHrYxmfqdrnwLYi1hRasx6RZsgEPwwYgj5wl8qQfBuzOzrE/lx/XDcjk8Mk3PsGri0tcXR+QmXE6jTidRnSha7gxTcqpRhciYLvp4d0ER1L3JcVZC9AHeS8PUCbl/7Rv9VlzyiCXMTdhXDGJqh1jLLyQxOlKKFlWXz3ZZ4oSh+LZrJ/XfhIV1zsxDrT8nIxhEvWQa4/W3qXCL5m/no1SHak6Z8A1RM6Z0GOru5IKMnMqEOS8XASDqXWL2WNquqrOrVX6hjfELer0wtLM1adT7pmRkyY50M3X/P1iSgi2aei1qfgMSt9Y2rASfsmo1u2UNbWabIYpJWTd7ARR1sQb5uRsrjUFIZp/ItTDQIViKxBF2PmSxAEkESgxJbC+m/M2TgQr/Vv6ikg5SvGLffTokRq2COM4SkISLQVi3htzimW8QnCYphO++OLZDUrjbdq7Wpn/DQD/nlqY/xDA/wCisfw9IvqbAP4UwF97x3vc4Gao+JW5wrUsEKJ9tjxLfnLrLGO7G6sVVFGCfmsZg1+jf5fPW+Zr8QyQCdEPGzx+8hGevXiBVxdX8JsdLi4u8Qd/8If45NNfwMffYGzPH+Phoyf4lX/5V/Hs2TP88Mef4eOPP8H52TkciUX4xYvnePTwAXbbBwiug3fAfrdBF87x8OEDPPv8T3B1+RzH47X4CqYkJUCdK64v8xzlWR2h7wf4EDCmWfg4zb0n9a5HEAg+SHJdqUEjjtwgB3ZsGZxkAZICeEubyCxJCxKDZ3HV4JSx3UglPitEnpKo307PsYJhImtt4VdH54WwBRaCSW8MZC4O2JZgNs7JBrPZEGVxC+jWDNTq2GwhYk4Xu7gsybNa0SZDu6XMKauANgpA75Wy1G3JKthso0BmsHOIs1RHdM5i6C3hcQLGGc51iFME91n3HEHShmZLfzOrI7jm+9Tqj8mQ4Swose03yzZ9OBwkSGCclvxhlsQeKdcNg1kNZSqIvSL71sHfKBaPgEBcstN3IZSEzcs4ahlWy9spmZEkRNE2EIvXDiFIwmF9diJC3/d4cH6Gb3/6zTKW/+4//t3XrNvXt3cSiMz8HwH4S7d89Vfe7joQHq8BWgWVLTAjQdwymh14cSW65bPVvVCdrwGU6mJLnLFEqkVjx/Kjhar8mpahSMwTEhiRkwi4FPH8xXMM+z22Z2cI23M45/DRRx8h54zL62tsNxtxuclS+tRSzRMsEJ+lFEIXEDpJ0ArnEacZiRPIJ4SYEOaMQFknqRd1qSH1yws1qfUts1DOGRxCqSFDHKpaqymaLMMKGKAMEIsgU483ce5OudQEqU69XJBcply3FHPxYUne65UTY4bkoVSV0UqNQoVlTjVHpajn9lyvQZEkiYHJmGBFYa32YWq0ISkzMBSMaoLDnoMhmwUAKDdnribknGQDBzQSxYRM1HtZLROJCIk5i05DEM4vBCnJUDi/6mAjmm01bhmdQMiI84Q4jUBOMoZgOM5wLOeQ9jNyrRMtvxNSlhRxFrtfxg2Kjr1wvVJLSq5JOYGcRGxZzfLyowY6MrVen9Wei2yHUk6as3xmKcScluNwrJUHSRZg8A6hH7Bp/Wbv0O5FpAqDMLFfSKSb1mWu39/tXSET2IG5L9cxX6q1ODTLaj0wL44wRrKqi4T2FwBkAuYOiJhwPL3CFDJoP8BvNxhzwh9+749x4oyRGTN5bLd7/MVf+zU8evhIVG1mcJwx9B36vsODsx16D8R4xBQnpDjjwcMN5nnCq4vPkIjgtw/w6vgCiIzkGJEixnTCbrdF33s8fPhId+ImkWnjTC3Bvgy2QlvOgZJH5oiUO1D0agDx6OK2CFVxpdG8kF6iXmaeETliTFdIkZFjRkpHHE8TgvMNmhBaPaYMzDUtFzmHQCJck6LYOUrPt9Xe8jxqPOsIE1KW4n+eqkrboqKsFenMgltmAEkKr8xAjKmQ+a2qa/kJpdSCaCkptZPX/O3USu8JPnBBoCZ04izXn+JJhA0FJDBmZJziiClmhP0Z/HbA/ukTbHd7dLs9rg/HUl3OE6HTyCHkhJQjHBieHQJlhI7xxeUXuH75HB1OCDQjUAI4AQnwmeCJwX0HnxkuZTy/PuB4GvHy1QXGecbxNOLs7BybYVPmTecIfd/B9x0CMTwSXNKs3560JjTBbwjOe/jA8IHhPIMQYS5VLUJ0BAydjK9ogVrqoawrRb9TLEutCLApwuWsNV/u3u6FQJRm/B8v/i2NV/++e2t5QC7Xfc31i3bDN57IWiH/my/bIXHeaQSA5STkoipansTj8ahpuHqEsNFJVY0LVpAnp4Rx1JKZcVSSfAZz1nRUYvzYDAMAwm63FbcE5xBjAvOEw+FQ1MkQlMMxFa55AUFjAJCRiQpXAxMKHgvnVyPoF8SB7vDVNab+hme43KaSagwNer1F4gSfJcZYW87VwGXcV2ttNnK+zWFoQq3Ual6h5OI6w5WBuQ1pGAcrXibVAv2667X3Nmu5oeQSqsriYjWnhHHWiCby6AepWeO9bETM5lpkBkCj9KrKnMFgZ5FDy/uVKoOMomnJHBOeODNjt9vBa12hKUZstmJYU4gIgJGYEKNkeCJk5Cho0DsCkpYG9h7ObRCCLxuU5QtduzGVsb/NOvyapf+m9XjXdm8E4psgbusA+7Nob0PQLp5T0YfVGfEhgEnUrpgSpmnG6SQCcRxHdN2gbjFc/P8ERYngmucZU47IOSLNo6iPSPDOofMBwWeEwNhttnBOCpfbIhzHscQxGw+z3W7QdaEgXXmBKgyzkkUEIFJcCS3xN1u7oLTCp+QyLOm5oAsSAIv/W2ugKJ+jvnsRij0Ad9Pfz1CX/dj9Wkvj2vDRLsS1s7c8j1uoXWsH7PYa7XOYALZ34qZ/7LlLUSR9TmZG8B7MGVfX15jmiMM4o9/s0A8Bm80Gm2FTBIXE9NY+FgNSpQ4yi5qdNbWPGaOyCkU071WgB0m2d+GWHTJ5bGJEP2wRU8KcIq6urisCz1ZQIivSjOr0LgKRvUPWORbCflGUy/rIxmWdu8D6a92/76vdG4H4vtpdhettzrU/qXFmTHMCMuAytJ6K5CCco6DDw+GAq6srXLx6hZQY+zlhOokKVWx7LER2ZBZfw3lCnI7gnOAdI3sP6nsVJoIGASlcZe4kBeHpO6SUMI0T0pxKPLM3NxpUJCf8Hkqgv5RTFqNHnOdiBFnv9sysNbIn8SNLqRSZMiRDSFhvNswSbWGqbDGaZACOF4LKjrdsLuavZsKmFarttd40xjY/WsG1tg6/bg60QrNFjEDl3mxzaK/vfUDKGa9evcJpmnGaIp50A7quw/n5Ofb7fUnYIEYEibOWPtdZoujPuMlMpG43ZjmW3z5nLXfA1WoMq4vCcJ7Qdx7Oa+lTFr/C7WaQ60yTGGuiOIB7T+i9k3IbJP+W+HkRfpvNEiGuEeB64/hZg597IxCXyGr9LVUEU0+4O5XYaMnMuHntchytfqMQ8Ou2cBdqPsvKyzFIMgQ7B+aKZGZ1JzgeT8JLkcc8T6YHiYGBjMDP6nw9i6qck2STyVlVanExEYEITNPcGBYAuOUCjTEhUy58lJiIGcbD2UtztVOAC+ddw6xa1Naiw3meMavzN2eW7NjWN2bAKf+u18iw8gy5WpApg1z1W2xbi0Jrzj0UbrNFJG/OpFQeBim3hp+8EHbton3TdRbv1FxrIWhNiKWE0+mEk6aDAyRz9TAM6HsJ18ts6bNaxGuuLy16roklSsXBJAYSx5ZGzcJRjT9WNyUCvBduFAgqNIEuSJXHaerEfWeei5GkCw6eCL1zWt5WapNLmq4g5X1vEYZrtH8f2r0QiAxGWtiSqfm7aVT/zUQlndJb3asVhmYpBJbEn2yXRW4CEGHSPlCLUpb/bO5F8F2HlIE5MfpOfPDGSUKcyEtqo9PhiJfPn+N4OOKyv8Q0TchxQkwJ4IyZuE5UTiD9yWnGcRpVNUrgbgd2Ha6vrwGgqCNOVWrnCA5ivEopYU6zGmyrsQEwSrFVMRkxSmLPnCxlPIPzWNCXndsWgzJudBxHQbw0VKGkyQFa5GQLxBBi+5OmGeL6UgViu8iqZXiJHqdpKu4dbVosZi6ft8KupLmamnx/jfrWuvisk8fe5pPYXmNNIdi7Xx8OmOYJx+OIpM+12Wyw3++x3W4xWELXzBqJIj6plqld+Y3XbhQxSor9lDO8ObMvxKH+pec7k4eF1wdIhXLsOxW0s46pqPzeEXotstYFX+LGmW5qDtafFnm0phbu3t7dznAvBCLwOmMKCjojlUaL7rpLih9upSoatLiWiCIw6/y+5TxUQViML+3jk4MPvUYLzEqCU3G6JVeJ8nmaQCDkaOpUU+6UWHM3EsTylsEaeZDmSTNMR+TkkEmzyeiEtIWacwYiinosqpqpkzW2tL4vl/eTcDsViI7hGZLTLiyd5MGsObOkVWPHLaox6uJoBYZ9uRaIMUcw8iKDt/F2LSptF1yLEFthdashRZslsFijYqg3giFuKnYoe0ZLV1XnRe2bVhjK9auFlaXuzTSJNdZ5+K7HZrPB0PewmjSL51xrR9w4p+l8ZjO4LJ5D+xwJFrNjxjCnTtCO1YIPaHZ5c3NTE6SXHJaetJ43tCyHcwhBfvvGvWatfbXzZc3Lrv++i3M1v6NQvBcCURbdTc3VLGnLjmn/rqn7367dKhFfc8zreKf2GnacufDo0zmHYbdDPo1Ip0n8dTNjniQTcvAdHMmCnqaTLHY+yNWIxImWEzKsiJWDFOyJiOOIGGdMx6OoMDlizBFzFrTW9z02iiyICKfTqYRAmYDYbDZqne5uERBLFUyce1Pl45wrRpWWQ2wR4jzPJQLCkbsx8VtOrRhedE8hLA01iWbNIF2TmrZcHYAF6rI2z/PCAbhFiS2yW747AfA3hGLtF8AKLEHZ3kXqfyzRpnCSxh0uVXtmxtXlATHOGIYBm+0O+7OHePToMfZnZ8K7sngYtPVrav+Y5EPZndvPzTgmfpLi6hLzDNOPHQV1rpZkrSACawbDiiCpjCM61R60wp8j1mJipCF5VjVUdD6iZS3tduNab0ampfwkrvd1zYrwvUu7FwIRQOkI2X0ruV0XKhbf1/Z2HVeQHG4SujePvV1Irq8hz6f7bXNKZuB4HHF1dY1nXzzHfj+h63pcXl4JQvR9yVQtKq2XqmEQgltUZK/57xjEEpInjrYTUprhNYOwcwHztZTPnKYJKUZcXV6WQHpDVhI2JwH5cY5l1hderEVRq3e3cgROM0jftts778vCtMmfUgK7KvxE2NcEtXaMterX3DxBYF1pVrVIU0clBpuDswkbVid0aJ1lB2TPSE5TFAi0gaS2lyQcJa43Vx/UtQW95QNNdW85ynV/tCryWvC3FEHKUl3x/MFDnJ2d49Hjp3jw4AF2251weCmByHK9a8YgQ88MrMsBlLkNVNWYSIpUOXXmdk15BEdFW5HJbY7f0hjA0Ht0Qeeh3UTT33lN7+W9zdPqxG7P0fbfbeutFYJ3EYb1Qnc/FbgnArGdRK2Qel3HvSsR207w113vtsF5031ve1YGcDqOuLo+4OXLV8iZ0fcDrg/XcOSx3Q81f1wIMlEVjhAs/EwdZ9niUkVNTlGsfU4F4tD3uDgcJTh/HJFixPXVdbHuARbXq8pV1jocqCi87feWn6vqtCt1PUBAvM01wmlm6QbBmVtIcb1hRo43ra3W/C2z2nsvETAFP0IQTyN4zIG6RRlCDYhgdI6RYG4eXB6X8zp2uaZzuzGmOgdMoJV0ZLgpENdCcP2+tX8kpf7+7AznDx/g8ZPH2J2do+8HyFAxKNUEtczKQdu91QVALPeo/YOSiwkFd5MD+armOy0bYHHDhShnOduoDRdkg7FM3PLCmm/R6tE4mb+czA0I5Xq3rbX1Gv9KBOLXBSGWwH3tjJrKvS7KN+0w97GllPD5yy/wxYuX+OGPP0POwNn+DHFO6PuA3XaL/U5+KIuRKM+zBuYnqQvBUnkMzGBOyHEGOME7jVJo6qGc7RwYPabjCWmOuHz1qqT92mgYoPe15m5miUgRVV05IlUje3UGdi7AkK8YWpzG3DJyjIW7alXQFuFbHjtZYHUjMoTYEuuF51N0t96M1pjVhKhRAafTqQjEdTW81i+x5TRvszwzS/Lc5WdLrcLeza7RGnvWLjZrhNiqjQCw2e7QDQOePH6Khw8f4enTpwjdAOcDZpUtOUk4HGlkjDxUpQIsgYOzXLO2Z7CMG0v8HxwCOtehcuL2fqnkLuRsLjnKHDIUBZJELlkf5ITMCUjKGQan98vIaZaSta5mDXodP/iVreebCQzeut0bgchKXEur6lsLyiqR3bS37IO6g8r2xahq4uuOLsfx8isqk+r1jzOpCjtNk/JLpDxcwNB16LsOXQgaqifWOy4ZSqKWA5hR6GIW4VWSbZpqyxldF7DZSJA9xQiCZomBpHWKTkp3OkNx1hMqDFn0x8KXLYlvwCqq5ZwBwo1CPmtDCPTaInCrQQcAckwLoVIElJFQ6zFhvjH2rWAy40317avGFiIq3OkalbSCbinIK1q2yJ7btInWiGNzuA1Ju+3HUKHxkf0gheaHYYN+GND3A1zoQOQR1QcVZSxuRr+Y4YZvoLJ2yhpCNAOQPj+q0FsjXG4OYjOuGGVp91R1f50joDlR1/FNeuWuXOGb2tfDqIKaxMTkE5uRxSltrQilNbTc5dVrWL4pBD/5OOCmwKbmGPvs9jcTAp5IUNrZ2RlizNhsNnj44Bz7raSFvzpeYhxHXF9elBx283gUJ+w4wxNhM3To+4B+ECFKQpIhzzOO0wmb7RNsdjspBqSc4TRPmKcZ8zghzhFXPkidFkWMfd8v0EuptwGnSGkZYmZoiBwhuyoQ11Zc6bOaWiqlVEpkOuckY0yj3haUpiFq68WyjlwwwWxqaIyxROK0z2vC0QSnxU63iNYid2pIGWOaUqEN2u9IJ2lFg1V2m8AygZiS/J1S/TvXoJIi4Pf7M+zPzrDd77HZ7hD6DbyXmssxS4mHrCoxUy4Cye4ppRu0PwGpSMCWKsHJb6pqc7W/vN7aC4KeaUBEPSNgiI81+1AGO8mmFKzWC5HWKpdgAs5pcR8bv69c47sNML1luxcC0Vo7SGuSdZGhhnmxiNr2JihuE5qbf7+pA8tmW69wy3XXEHG5iA/X15inSXg3PXa33aDrOszzBAKj7zwePTzH6djhxec/lpKh81yyHXfBIzinaFL+dg5a1AmL+yElSQbRBfgQpJTAPOP6+lCcjc0h2LjG0HU3+mntSCsCSRBGMapQRWcmOHi7LeNT/eAiUpT8jVZgPadchKWNpaV3aru3qL2em642gWP1VGQcvA+IcVZLbkWGIQR0XQ/nxHVIns/id4VGkHclTNMMQ/EAiiBdqPTNHFj7Udo5a+OKbSytkC19y4zD4Yg/+qM/Rj9ssNuf4dGjx9judhg2OwDAPCfNR0nYbiU00xA3kSbXZVF9kVmRJRdtxDmPmBIoRYw0F164DQm0ED9DxSHUzckkeAm9RCPRVXBKrepKjQiw0byKt6jLb0KId7MTLI2ad2n3QiAaX3QbpK7WZ2mt8WXtCLtW124KVb71HLvujed6R54j54zLi1c4jTM674t6ut/v4MjheLgGHj7Atu+wf/gQp+MR/8nvnXA6HjFPI7ouIHiP7WZACAGbvoMPJJuvLT6qqowYKiI2wwDnHbbbbRFIANcEm1mygpwOBzAzzh8+hFMURYSyYH35jDRHokB2Hzoh4Vkcn0+nEyyxJytiaAVBjFEMHln6f7vdlr6wLMiG0iwqg3QRWfwrfKWITABJggzL7+fQdb2i4wRm+TxGKZw1DBtYyKEJEhHOUrfa5sfpNMJ7yTzUvoPFR7dhgDbGa6uxzZfW8duMKV3XCd97dlbmydVpxOXVBb73ve8hMQPk8C/98i/jk08+wbe//V047zGOs7iVOIfdbocQAq6vr1VwSZ5BRw7zZKq5UisuIIQO3gVMU0ROE06YqsN+1wGQwmHTOGIap/KO+/1WIoaKQMwq9KrAk5KiamiKFu9e+cmsAtH65LY1um5rNPllG2FJB9yl3QuBWDmJm5EGLQ90k9e6CcPXHb0Wanat9rN1a4Xku8B5S7DgvSRwmOcR11eXYFVn0zxj8B4dOaRHj5BiRB8cwm4Lt9uKx7+XymLeEbrgIYFtStgveCqG64AQTPAD0ED/4EjTfwkvFTQkjDcbZGZcX1+DHOHs7LxkJLm+vi4GEecdur7HdhAV2zmHzAmH4wFEhN1uVxbY6XQq4xBCwPn5OaZpwvF4xKsXL/HF6YRnz55h0w+LYP8QJIv2NE0Yj6fCmYkwGzDnGRlcjD1d12G73S6SzbZo7XQ6FXRokTR2XDtX7Ni1scTOt/5dq9dtIof23u312/frFIXvdrtyjdPphNM44p/9iz/CxeUVxnHE1dUVvnj+HP/89/8TnJ2d4S//5f8Cnjx5ik++8Q2QulAdtleSmSZGQY05S1kAAPM8qiCU0DmvNZddCGByIN+h67aC0JkxqusVw8H5Hv3GaYE0MeTAnNpbAbXmcqnmfbxp+vr5avdCIAIm3Oxv+W0bU0XsXIniMvnWqvRNIapXg2XaviEQb+UjzbJ6U3Gu5zZaA5mBov2esBk24gyr1uN5GnGtiUzzHHF9dYnr3Q6bTsp9eudEPQ4dgiddTF6cZzWcStRXtc6Wd9cd22k/gDUbjnw+9J1mzREVqutEjWIQLq+vYGU+xVGbxOl7mnE6nRBU/QagUQxVFbTFbX06z/MCvXddh67rMI1TiW2epgm8PxPn8c2m9JUJrTRHlML3kI1lTJP6F8p9hmEo57VagyGwFnm2msYaoVhSCGt2nCHQnGumHq8W09tUvTLXmunS9oNtGLvtTgxS+q6n4xGff/4Mry4v4ZzDq1cXePbsGZ49e46u7/Hxx5/gcDhg2GwL5zueTrDa28wsqJLF43BWCiKEAPhaYIycJPYldnC+Q2ZJuJGiVD10TrJeB9dJKVlwiXGXd5U6KoXoV5qilCHXBM9kc7I1db+h3U01/uld7/4IRElapFyh9byqTotjWqF464WaL1oBaItLXBda2A+0CWFvCs7XgsTWQH2bsZocHp6fowudZBhJCWmaMM4HUVsz49WLFwhEQIoI3qNX9wZzq3EEqz/XXhjiIA34rgOY4ZklsWnSxK6cMM9jQSm77SCZrpm19kXAZrtF6DoMm14sxqUeMiui7BGCQ85VtR3HUfPleTx8+LDEKosVPWPT90UImuX3eDzi+nCNq6srDMOAhw8flsiVq6urgqYskYFrhrBksdH4W/M1NGfznDNOpxMAlLhfE7KG/AAR1GZp7roOLZo7HA6lZyWCZ4tHD8+bTZgXvKptHCBCThUhWj9YacztZispsLpO5oCX8gnTNOHFixd4/vwFPvvsM7x6eYFXV1c4HI/o+x7f/s4vImdR/f/hP/yH2G53+HN/7p/hV3/1V/Erv/IrJcro7Oys+Jaayl5rjMgm1vUb9MMWm80Jm2ELF4E5nzBHQoqMcZTKiV3w6LsOfdcj8wTOoh1479B1rNmpqchCWVH6lwEYVEBQ6I3blg0v19frvn/b9iYj6Zdt90YgSjNU1nTWotOW6O/L7EDAsoOrwL3tuDUqfXO6p7WljFdSmkCSm5AcHDNSlPjjWZ3FxKASxIKeE5iAvpOSiuLOwOBM4Eylkp+9D+udzFmXoLlqzBWGJdzOnid0gholszIDLoN5gCPg7Gwv6tNkUSMZfd8Jhxkkndg4SzH4eZ5xOBzQ9x2GbS2abr5wKWe4hje0n6QZeCSz9alwXtZ3LbdrmVpaXz0Ww3dRewXFmUN2LPWqu65H33c4nUYsK7tVQ53llxSBZ7HLpUdhhdlbS7Sp9QtjXtFolkLTHO2HYVMQdFsa04Tn4fqAq8srZGY4Z8dJqdGUCGIjE8PT5eUlLi4u8OriAt3/n70/i7VtS+/7sN9oZrO63Z3mtlV1q2EVWSpSJEXLcQLHcuwkAuRYCRAbNhDAsWUIAYw4cBBEJPKgJwFyAyMPQR6IxLGDuGOMBDKMJLKk2PGLZYeyRIuUWEWyutuce7rdrmY2o8nDN8Zcc62z9rnnnHvr1hFzx8E+e+25ZjPmnGN842v+3/8rhfF9Op0Ofcy1Y2IsBr+iMTZZAwVFUVJVE3zsaRuXBLlQ0kmf2Coae9Ho/GgiClQcaYGjMTkcl/9WnwgLHLuk9ufYq/oQP61QfE0E4m4+7LD1gD8wawfj7bk97yGO/Y5jQba/Wn1SlPqZnj/PH6k1Z2fHOOfpFnNc36VME/EhaqWoypK6rIRuXSnm0wld17FeraQglkhLGfhmmxWRy/IoJRkLSiuiD+R6xJGITzyEwXqs1UStWW9a8T0CxmqsVdx/401ChKfnl3RdT4yOalLLBDWFTMjVkpubG9brNdfXl6KhHM93fGcR8Tv1I42pbVthgnZS6W2z2fD06VOO5guqqmKxWFAUReLNE6HRpIybtm23AqYqhYU5Peem6YbHLFpRSV1PWSwWHB8fA+IHzUwx4yyZMSehBJz6pGGFpA33XF1dDZpujurmjB/YBlPG/sscMKprQRHM5/NBYOVnNPhTr644Pz/n8ZMnKG2YTGdMprPR+UUQLRZHUgqh7zk/P+f9H/8YozUxBI4WCxRgk1aeC4sBSRutKAp5LtOZ4+jkhJunLRdP1hTGpAL1YmG4EDFeYT1ArrtjBoUkDvawCMU04slCMA6WXBKmQxD65QXUp9EQP63/8rUQiDnKnKNyz4sSD8eM9h+3fUH3zLU+QU3fd4w/77hPFJgxQi84MqOjIPm1lcR4wCphB9EgrDVKYdBE74QxRI/AwkBwqRbISACJoz0K7EJtMwokRQ1QUuKy68TkXa/W+FREqigsECVqrPRgVobgaZsNvTFMp3NsaTkpT4ZnvlqtWK6WPHjwYPBrVVVFCIHNarUDjtZas1gsROAlUzKb0k3T0Pd9Yu+eMJ1Oqet6GA+wTZELGkzcBjOstYPgyabo/fv3mc1mHB0dcXNzk0z/6TMV3pqmGcpa2lQFbkwyO454l2U5RHXLpJkNGvFeyuHYv5nPMfgK0zWzQMwRf2sM7737FcrJDK3UsM/FxcVA45YFbWEtMXhurq+JITCd1EwmE5jNKJNWmoM344XfWEtZVRyfnNCurlk3PdPaUBZSz5gYiV7qnPQ+YpUUlC+KKmGAD8NjIuPM5pFAHDNK4Z85bneKPH++vkzLGv+naa+FQITbBU4OesCugTxoRjvm8L5JfYsGmK+VX0b+P97+gg450tMXB1el4fp9N5i0RivQRgosJSBrZjr2fS8DUwvUJdfZHdskPpWDdEEizALDEL+oDoJntJkEVoM2JDBwoO9bQohsNutEP8agPUVIkchioKfqnMAvyrqmKiqm0+lOHm7bdfSPH3N8fMzp6alEiUPgsm2HwMl8Ph98XcF7TKLmb5oG1/VDBo8xZvBRaq1FexmZus65obhVjvAWRcFsNmM6naYsj4o7d+4wnU6Zz+fMZjOccwPbdFmWO4DtMQ1azoPOwtck87UoisEnmYM142OyMMwma9aWcznOrLFlN0P2MWbmoRiFo/Hdd7/E0ekZJhVlX69WFEXBxcXFEKTKzEQxBNarJcE7FvMZwXusMcxm8+G5DM8sC8S0YCwWR1xWNW3nKUsolEZbA3FbTbB3AVMY0AqrjIi5KFHnw7pENq/VSBnMWuPt7ZAA3EeYvEp7Nlvm5drrIRBlGZInOPLxCct0UsuHzUrQ8Upl1XL3RHEU5sufxw96LMCyKSMXY2AGGf0/7Bpzj/Y7HnfOt91fCAyarhmijyZVYfNGBGIf8+QSSnaiXMdoQ1FYvJaocFRZMAT6IEXkXQgiEBPo1hqD96KJSkW6hEtMQSjXk3xVDIzL2siKen5+DgqsLUXCJop5rWViFEVJ0zS0bUskcHRyxGaz4eLykr7vub6+HrSmrmkG6vgxNIYIZVlxenrKe++9x9XFJev1mg8//JC+79lsNoP2OJ+IRjadTgctrZ5NKapyCCQopTg5OWE+n4v2VBSDcMxCeFxSYOwDzGbzZDIZtN68Xw7QGG0H398ANdpLwYPdDJ0c0c5CcLlc0jSNlIi4vh60wnzsbCb1Rn7+53+Bu2+8ifeeqqqYzWY8fvyI86dP+St/5a/w9OlTLi/OKayQeGTTW2vNbDZjs9kA4L1jcXS8EyXP47QoCs7Ozrh+ekJZTQhR0/QBrQs0iqgF1B5cj0YYsqtaAPTedShrQOnBWt6VO/mP0QI+fNjWw35e+6w0xE/bXg+BCDvh2nxjKai1/Woc8eCWCNb+OUf7P2+f7FIfBK/aE6QJYbVnoO9uG2um6ZihOHkQpulI5pxjwBFKcfE4VKcjpiJTEZGQSuIgPsggHwQiCh0D0SQN1jmpbzxoxwz3lUlPVSLvlFooQiXlXC998TGx1ejkl9yal8554UT0XgrWj3CDeZ+QAN/jSC9sK6mVSXMSXJtoqOv1WqLQyTzs+57WtAOIOQvG2dGCqq5ZLBbDhJ9Op0ynUyaTyaDRjTXIshRBvo8lLEb9yJpcdpVkDUuhd/Y55HfevvZdfGzbtoNLoGma4R6zFpyfSRbQdV0PAZLJZMLR0RFGayZ1zdtvvy0a9GaNSufOgjdHx4uikEBX4lMctFW2Q1hrWaTqyYTJZJayliSlEE0iYXCyLURMIC2OiQQkz5Vh3ox0FPbSXPMOL9A+C61w93yf7vjXRiC+iC9hH4j9SQ/wZR/wvrn9aZtSmmnyrTnnKIyVaKhJUAnnKYzQMZnSEMM2m6RtWykCrjVKm1QnONB7L1piEBFtosJEQAV810DshGVEKawthwntg0CayrIQn1JZE5XUZ9ZGJG7bNYNz3NoSpTVN24gQdmHoT11NUjbHhMvLSy4uLri+vsZ7z+nJCUeLBUdHR4Pml31lhS0G7ezuvbtYY3n33XdZrVY8fvyYp0+fcn19zfn5OSa5DiaTCYvFgvtvvsk8BUycc6xWq4Fiv67rQUjmdz6bzfDes1wuh8BHVVWD0CyKYuc958+z2UwEpzJD8CVrmvnc4+DKeJ/sAri5uRl8hTnK3rZSOzr7M6tqW07h/PwcZQveeustvPdcXl4SiSwWC/7Un/pTPHr0iP/yr//nfPjhhzx48IC33npLANrr9XDd7HYwKVfdpjKiEQY/63w+5+7de7z31W/w8ccPuL6WolaF0cyntQCxUQQPXoUBChcCSSVUt8i5DArL+dN7z/UF5uFngkf8aWuISql/CfjnU1f+NvDPAlPg3wfeA34I/JMxxosXOd9WKO4qdzlalZ/Ziz6823Y79I62k2P8Mrc7ZXaSvM+zMvPZbbJqjlhBtFCyq+SrjN4TsxaiBKaQzSlrTcILKlAGFSFohRpYUiIDQDppoDb5HbfFn9JgJsFVQGpEB00Ins45fEiV25RoLLnKWtM2oi1EyWHWOuXOKUWf4Dk5h3mcIhhTfvL19XV6B4l6C4XR29Q1FUUbvLq6YrVacXNzM/jLyqIctMpsep60HW6yhcIAO5kjwz2mF5uFXs44adtWiHjz9Uem87gsgQhKjVZmiEJn7OP4mrkPGX+Zi2l577m6ukqaczss4jkXPEdfM3N2jDGVom3YJBxiWZYYnd7/RHFycsyXv/zl4Xlm036xWOxErquqou26oXxE3BP4xlimsxn33niD6+trlsulBCGUZCJF74jOoTWpMJRNoG1x3WxZwkeG1I7/UG8nGNvp8qIKxiG//cu0eOAcL9teWSAqpd4B/kXg2zHGjVLqN4B/Cvg28NdijH9RKfWrwK8Cf+5558qDRAbPdttYGO7vK59fRDnfX9WepZHaCrPDyeGiNYbnXukQiFv66lO2gxOBEhVELbRczqOtEitVIeZJypktylKYsrUmKo2PEAlSwNxHUClNLYrmF2OkNAarBbxMjEPEzftI7/oh4ui9gl6x3mxou566mmKLgsm0FgHpPFfXN7RthwueoiiZTmeJLw/xGYaIMaJ5HB0dSXpd17G8uRmix9lUzcEbk3xeJycnXF5cDD7E1WrF9fX1oDFNplNhclZS+uDi4oLTu3eoJvUzUd0x0DrzIQKDYFmtVsP2DKORVEOFc34waUMQpvJ6MhEBgNmpGgjsBFqywM73mn2PABcXFzsaYTbRc92VGKHvt3Rl6/WGarXm5uaG2WyWotRWspYKi+KEb37zm9S1RJV/93d/l81mw9HRETHGoZyttZY25ZUbbRMT9haqZG3BfHHEu1/6Mo8ePuT8/BzXd5DA6CpGiMIqbpLv2CuFt6n/e6hD0QhT8CsFV7KbS9IJ8j4jIXpAXt0mw+Ktf9zWDs3tl2uf1mS2wEQp1SOa4UfArwF/In3/bwH/KZ8gECESQ2Lu2G4aVP7s4xt/L9u3UehDmMRBSI0EXoxSm2P7ctOLJL/wUYJ40ohQCiVWLt73hCiBkOyhy7sP3IRKehiA2IGKRrJRoiF4RZeDPabCKYUPmgx8DXVNUAo/3JPgD53zXLcrnPf44CnrGmsSdlMJ88zGafAlWtcQA33nKIqU+B/XECOVmYjfcNNhfcQoRWVAqwDdGhUjNsK0ABsVq8aBD3RtynBRGqMjRE/VOvEnFlYqARIgONZdx81mw9V6zWQy4UcfPaCuKu6d3WE+mbKYTvFtR3COuYJpXXFmFtRVKfRmpTzspl1jjMOWGy4vH7DqVtSzirqesDhZYKylD54m1YeuZnOM1vQhUpQV01nk5OSE66srzp8+JvaaYDTN9WNiEHo1nSoadps1fd9x1feoYoKd3x+KP+WIbVVVlIUQRaRRS9u0QxBl02xomzZlf0BVljigXW81yxwUisRUPTFy8fgx0QXeuHOHwhhm0wnL9Zre9UxnU3RpqBdTvvS1L3Pnjbtc31zx9MkTQtcmarDAxcOHrC8vuXN0BMcnzKoK76SaZVEVRKPocFAaJifH3Hv3HXoif/B736VbL9FPPFZDoaEqLVbBanWJUVCWoGK/K7kGh/v2J6JlcVaamOA2mm3xrbCn3Mg8zbrmNhdLptxWGx0SEWLcO36swCSNn58S7CbG+KFS6l8DfgxsgP84xvgfK6XeiDE+SPs8UErdP3S8UurPAn8W4HReQRT/xSC45ATP+A1HERYJRgwCa4/lYog2pwwFRMAEIgQHw4vK9EZybpVFZWKHFqGbmZxFg1NJUucXpLdyM3UvMoBEo5ZBkVbYGElmrErR3DRY8j3ZgshQogcAA3QENq5LkJlAaQUyEVy6kgq4oIlO/FORQO/WKQOigGghBoyyhOAIvccooa4vtBg+3iUqLsDqSDSg8cQQcD0YWyTtSYIn1jkBlGOwyOQzRib7pusIakXT98ANVVmhlaFZbdiUN1jAojiqC0xZYArFpC6pKkNVaXxw3ETQJqCt57xZsfZRyi9Yw6I6glQMyYWA0XqIZocY0Sk6PJvNaJuN1KKRB0vfrvGup29WlIVmUlr85pq+bWhWS1Q1pzBTmgSTyQIxhB7XF1ITO0fVE9dj9muKthml1ILMAZxzQ7BnNp0Q2YLDQ4jcXF6i0PStlJQtikJqIPc9tcATsFXBUX3C0ckxp2entJsN7VIWOR2haTu69YbV1RWltQR3JsYIUTKeSMLCaKrphMXJCcebDfr7hrZvWTcbJpWUybVWY1Sk2TSy/6RKfIsjIty4nTshcy8qWdRjqskilrQItu0c3iou+9vGAcmslAyuoR09c3u8Gh0bSO6jT9E+jcl8Cvxp4KvAJfB/VUr9T170+BjjrwO/DvDl+4u4xRB+MqdZTrsaJ+wfwh7m1WRnP4TtOQuzmJ3FSSXd/q22jmTU6NxbGEHm7jOJ6lCl2icyWUTAV9WEvHoNbCyjlS5ruDYXplAK5z1d38nLVWJy+F4IVn1IWMTOEQNSu5mUThbHEBKffF/CGdi1G5SKTF0lk0jr5KcSDF0EovMJ6xjpe0fvJOoYAZWKRPkQ6doOFSJlWj40Gl2UVEXJV+6/Sescb27WdM7T+8B6uUZF2DQtuEDsPdOywBQFi6NjrAYdHH235ma55nrZE6NQeE2mNZN6SuEsIcDHDz5ms24obMXi6JjJbCpBAC/YSFsUlFUJPqBs5OTuXVwMFI8+Bu9w0VPWUxSBWBWoGNAEbFERQajT6gXV2R2alGnTtu0wvpRSOC/5233vWC3XA5g6m8ftpqV3HY9X64E6bLFYDEEo5xw3N8vBRdB+9IR6Okcbwze+9TOcpYDTZDKRTKPkx83K0de/8XXm0yn/n7/2nzCpKt64c28IsHzvu9/j9OwMU1YcnZ4wPz4Sf3HfgjeUhQDN7969i9WKy8fvsV7d4Ns10Uutnr7vCSoR0iZFTSERZxmzEEOeTyrlpef0UiGLzVNYXByHGaYOZZzlubzvGhnP7fHPPu3aIY7Ul2mfxmT+R4EfxBgfp07/34D/JvBQKfVW0g7fAh594plGfsEXCUqNV4Xxz/D9AJHYalnbY293R+xGsPOO+RxjYRs/yXE53IzRibE4SvAixhHJ5qDdJjNdKSkNGcJw7aEfMW5X5eycD3HLLD7sn35CHK4VwpaeiZgd7AK70fnaxMG1oJRgIYMR4HBAobQRmqe8EIWICxLs0SiUEdP8jbfeAaPpQ6Dpetq+Z7PcEEOg0ha8h76Xgulqm92gjUmmVn7/SsoZoPAxJpcGrJYrjLZs1htmMzE/ZVJIv7RIb6KKoLWwUC+n6KLEx0DoPYXNlQwrCST4DpTUiikLi7LlQJaagfOyqGa/cKRLArFtUwZK2w35w1L10A8BFx8CE+9x3tMk4PrNckmR4EvrDtre8+jRI87u3RGeQ2vRRif3TEjXlaJOR4sj2tMGm3yTWYB47yWYpRTnT59iyoLJfIYNhlw2Oo+gSV3j5wvO7pxRVwWbG027XtI6WYhV3I7x7ce9OTacjS3Tzchlf1vgcv/3ofYqaI8sID9N+zQC8cfAf0MpNUVM5n8E+E1gBfwzwF9Mv//Si5xsG0S5/UFsBV+q/6oPrzLAwRUmH5sBpDHm47ZlCQ4j3fdN9zj0FUblD3b6Kk50myAaIUDUotKbKESlYjnvCUQFQQm/jRq0WDE9tDYwqhCXhSLZug9bYRuTVhzT51w7V2srQZzMlacV2maK/SR9TaTSBhsCURepryr5L9ME9ZE2aLGiAuiqYro44hd/5VdYnJwwPz6haTvavqdvJKea3vP4wQM+fv/HXD15hGtbmt4RrEFbBdqgrMVqDQR8dHhg03YoO0VHzdPHT+jajqOjY46Oj0Ujjg4fhWZfF5GorQShLBzfvUvjeuxkSuccrW+pdIm2Qijbdw2dc6AKtNFMZ3P6oHh6ebFDTpHH0zYyLJrUerXCOSGDSG+erusJPlUBBNCKtu8x1tKmAMzTi3MpRl/V3KwdSq/5vd//PerZZNASp7MZ7Sg45VxP8I579+5RlSV3zs52Mn7atuXq6orrmxtsKWb3dDZjURZYpYUOTCkIgcV8xnRS4bqvs7y+4unDjzh/DF2zGohFchAoB5z03ijfKhdjVqpdRSRXjhwrLQfTAPc0v7xt/P2h32MS3n0qt1dpn8aH+F8opf4D4L8CHPA3ERN4DvyGUurPIELzn/jEc23PeeBhjR7knq9hW+di95it+f2sLpihKs9ojmr74sbmclYS8zVC2FZNyy9fhZiE85YdRTQtJVXJUGQyOZ0F8OBjzH4XUZODSsI8a4DEQQuzxhJUyrxACwddosongHfCb5eZT1TKjNFG/JdGb4UuaBEiPtXFiJHeeYHlGMlQURGKqATD6IVSbEs1DwZNcIG+7Yg+4m0JxmLKino6J+iGaDpxG4RIaHuCc2girtmwDIGm7QhOo0sj10FLkEZFopfn3XcdGAkARR9wXc/y5oab6xumsxlBWdE2jZhrfYypYpzCVDW2nlJOZqw3a/oIXWJ6iRqcyGl8UBDUYH4LMYaD6MXbnMeZFi1WNNNSCoQlsHz2CXadG9jBfRDsaFkKrrMqSgorZQsy3Zm5WNG7wGaz5unTJ3z/+98XUg8l+FQhtRi5f7QAuL/1rW/x6OOHvP+DH9KPfJ191/H+++9jqxJdFbxXfJ3F0YJJPUfFQNNsqCrJPz85OaYwim59w/rmSsaulhFqjDAxhRAwaUoMmSq7M3eYq1nFF71CROZgXw3CLB0VJGVwcCelv/N83BF+48DqSMHRaaEXqFQq3f0p2qeKMscY/zzw5/c2t4i2+LLnghxUGeTYIALZ3wIcXHXGwnArKEeCcWSeb8+TrqHy+bcpSDnMorUIGefFBMVn4RgkC0WTyFXFoZiFdYhbj4oarZZ5sMQIBLYDgywQ49BXFSWCbY3Fpwh5Nn9JMEISVZRzYbinnA+tlMIaYd3O7MaQzerk84wC4TFaUygpXRqiwvoI3uODGxYTHwIxgNca54HocL2HsiJqi7ElRVVThEhAUdoCFcEXHRooreHJRx+xWa1o24bgFVZZclU/KVEQCfjkT+0p6yDBqyDCarVcsVouWd4sKadzlC3QShOQIEv2vxZFha1qiukUrguJ+rpA0KCMwvuI80readR4D8FHgu8hBPExpvFhUgEstKKIBUSoy4oQIi7xFzrn5VkgUeneOZpkOgNUVY3Whvl8MeAiey8sRKtmw/n5OT/60Y84OTtjOpsxryQzJ5uwMq41VVXzjW98A987fve3f0eYjnKetnNcfPQRxaTGTiruvXGPelKx0ArvAm3bpYh+wdHRAqtheTWnrMpE5CCj01iTrBTJelFxZ2puBRsjnTBvSwdk9u39SZc1unGJhnFa4zh7aKw15jmfeT6HzCstYHrzKSXia5OpQkzaS4a6wO3OvtTG9XX3Ayq3OWVRz5507C+MeNRADZyEFlmwgI45asYQgBHTFYIiHStOcKVAE4Y1MqYASBxEUvLJDediq0yyNSOI4kErTIFGE1SAbHa7CDrKCh6yL8ml9DwtZq6HWGiCVsRNGAZ8hhBN6skov9mijQVjU9ZgR05cNdoSrWI2naOUZTI5E4HlHTpGinqKKWuiKehCpPWBzgeKUurJKK1xIbBpOjygraHUE6yKaANd2+JciwttAgeLpmHLEuUD+J5FXYPSrK+vefTgAZtNw5tf/jKT+ZzpbApa44If6gd7rTB1zdm9e2w2G9abhmazpouOaAz4CBiUKiF6NusejBD7hiG9bZulImmNoxrPiTnIu0BZVdii5OZmRfCBcjJhtVoRLi64vLyi7xzHJ2fMpjNOTk8T6Nth7TVadXRty8OPH7LpWhYnx9iy4PjOsZjabYstSrQySWNTfOUrX+Hm6pr5YsEmFTPTCoiBTbPm0cMHuNAzX8y4vrmirkqMFh5Kk4JqdVUTXE+VSjOEKBycJFeKihFCFpLDRCG7rWSg5gwVPTgSTdpTMqTCMxpfjr5nYbhft3rcdrVBvTPXx8Gul/U5HmqviUAcm8SDgs2gQeW9Rvc7fri3R5l3998Kz3Ek6lm/4bPHZ5DzVvhufRc5ir09dnDwK02mfx5W0xhG0ID9VKf0BNL58WI6Zw3T5PMNA3C7ZGdokFJZiKeVO2mBOpUfiH0YAieS2REoq4iOSia2DygTUFEYdfre0XuZuEHsULS2CFeeCOcQxZRUJpmubLW0OH5xiiFrJEfhrTUYBUqnWs8hDkGSPBS00RA8REdpDD5C33Wsl0uiUpw094QvMUn6mK6FVrI0WcNkPqeaTimrmtVmI9dBICtGpC8xKnzfoZUwB4UgjNiQ+QwlEDS8HxAtKEVjMxFEYVu8jkOaoFbCOu4SY7ekTlaSitlvGYRCCJLu99RzeXHJ9c01Me76yTOKQClNPa2ZzWYcnxxL1pMPuNCjFEL24XpWyyXn508pyoLNZkVdTSmskFooSH7lbfZNXoBFwdYo8j3ncTgyj3dH7Whbns9xIP/aF4b7vsL9v/dLPsDWRbZLJjwuevWHRiBmITV+qMDOCxhr3XF0nHrmt2DGDgdVjDGJ5WW8ypAhVtu/B7VR+pSzFcRfQWJCkYCJpMpFQnBDcMK5Hq0Vs0k5TCbnRNNwqaZKJPk+tEEbqWSnjRWwMJYYFA6PVkLYGQ3pu4APoGLAKIPVlspWUBmMSVkxcuP47IOjQHspMZBLTOZggSl6UIq+l2irSoBvHwI3qzUukUrYhENEicB7evUIF4Rhe35yTIzgfKBPEValhGVFOALkea7XSx4/+piu2aCipywqrAKjAqEsACdathLokk51QcK6g0To0AVP1zRcXziub66Zn54QiBzfuYu2GmUVZOaZGLFlyb0332K9WtE2G9r1Ct8mklxtKUyJ0ZK2drXeYBTUaShGFSEmLKZz8nxSnW1SoEmixz1t22HtmtV6I2NIKbq2S24MKfZkbYlSmtVyw6PHj3jy9AnrdUuf0g7bZkNzfcUHH3zAbDHn53/xj0o5WecGs7hvpU73xBacnBzzx/7YH+P3fvd3efjxA548eUJpLV969236KFRxP/7hD7m+uuTtt9/g7p37vPXWMUpLHrv3PmUdjbTeGFJ6qRFf9cj1vCNykuDUOlk7ac7mxSyi0EE/46LK8ywL4MwbOY6W50qOmbosZySNF4WsZY7N7p9mlPkza6IVjcuDZkE4cqqydbTu7pehIrurwxiPtOuElVS5HYEoFuhwbslbJn0PsF29MqB7wDXGmLTFMOSODvtGEUjELR4rO5kZBXEGzZYsOBIcJnVgYHsOMdUzFmaaHHxRZI1FBO+Y2SVC0kjlejklO0RS3rIIvRgCTSvkDihS1DawXK0H7KNNdUFQiqgMQU0SoDxSTyqms1nSkCxGqyEXVqjQHF3b0DUbAUp7wRoG7/BKUiM1UttDXp0f0g2jdBYVIso7dAxYIASH7yPr5Q1FVdI2GyqrqHSFJ6R7FY14MqmZTGqhJbMFOCfaoUo+qGhAp0JKIaTnLFrXWINTSfPMbhHvxX8qUd4uuX5lYcs0/TkIUsWItQUhwnK1YtO0qTSoJwY/CJ0YI9dXVzx6/JjNZoNN+dU+eFzvRBtU0HYd2lju3LnDg8Wcq8uawlpQcHR8TNO1bLoW73qazZrLiwuqcsKdsxaixxmDCsJiJKVMRaNVcStUolIp2yQiIa9tSwjVUYAlOxa35TQkR38/aQLRrJOVkwuKiSIiY424ze4pCos2Bmtsmi9bTkpiHMprSCG2nx4O8TNs23S5g4GQvGVYVRj2zZHdW888Eoa7EeDR+YhIBlwWcM/6O/KKlE2M/GIG1T1KmlLeL99PriUyNsO12aYzZdMz7UTwIWmMQohAkNooMapkdoWBxHUQFhGMytAZN/hWM+A6EAfNJoQOkCCCD6LRrW4u6RKJaYgCzJbgThy2hZiijkYmnC1rjk7fHPJlF4sFp2fHTGcTqroUdptCsHTNco3rO5rVDZv1ks1miXc9MXhc35DzKKxB6rgUihA1vduIpRwC2mvxI7pWAjMqcf5Fz82F8DmuV9eYyjAzc5x3uCCT0xrLdDZhOptJrnBZopzDhoBBMmaMTm7sCPhUfiFsay6PBaJQg8n7dE6CPk3TsFqtaZqW45NTqnqCdxKM0MawOFokJpoK5xyXV5cJTC11dghBxrIkNfHk6RN0abm5uRHfpLX4EAQUHwMBxXrTYKzlzTff5MMf/4jL83PKVF3x7t07LFdL9M0Nq3ZNs1nx+PFDiqLk3t03aDdGsnsKTQwSBS+rkrKqCF0jJpNoKoiAE+Hjd6KS2cSGrRKjdrJF9CgFbzTdAVIVSXZcP0DKxCp2gifZfzjex3sJMMYY8frTaYa5vSYCEfY1vU9ivs1CKoSt5nfbfmNh6JzPy/B2n/TfVggOW4e2xVM96wcJoxVOKSFrzYK26zpIAQ6jbYpE57KdorGJoJOV0nuPNgFj2Jbs7EXTcM6JsPLCYiMRX/HFeR9Yr9csE69grk8Ssh9Sa1QCPwfAxUjnAl3n8VETosZFEZTZb6UMFGUlmolzxCjFyMVMhGqyEZPWSHSvtBYVg/j7ghNz3ihW/YZus2K9vKZZ3tCubsB36OjRAanw1jcEqxF3odR97toGY8XnViiFURHfblDGMCkrqRkcApvlFUpHltcX1NMKzRnRSUodUWHKEqsrCg2FgcJqotHYGIQ6LYbhRxHTs9wMGnQ/mGUBpQzaOFlcIoMQvLpZ0rSdBE7O7mKspet7NpuGm5sVk8mUwiouL65ou5bHjx8PrN+bNbi+p+tcTvjl/OlTeu+5WS45Oj5mcXSEc46N2lCZMuXGy9hzSYMHqTxojB4y87WCuixQRnP59Al1UfHk5D7Wyjg9PV5QGENVlUwmU2azOQ0QfD8gEgZfdAhbffDAHNlOqdFcVNsQ4rP7PbP3MNfqSbV3bnn++Vz5+ia5rbL76tO210ogkleKrHmj9h7eYScsiFD5JKfq2K+43w4FYoaeqdw/Bs0wm9G7x21hLloL3XvrfeI01Mk5PWZuBhLWkFEZyRx1FoEoZBQ52LDVDrNAlOBN23a0TTv4XrYLxnh/uZkcPOmdp3dhwOzl3yLAZWgY68GLdjqkHjpPpKdvG3TKtjBaUaQAiUb8boqIIRJ9j3cdXbOhazf4rsV4L0leMRKDI7gejxb8oxL8ZggeFcAQMCpilVxbKYSIAPAo2rah3Vja9Yq+bZJAFsEco4Lg0TFgjBKyC6PxRqEdSYDnhyO/Ywz0XcRHAaKLr1XcFEoHtIniNoiRTdPQNC3r9UZIdCPDYtf3PV0rgGlrChSazvnETrNhPjfUtd2OmZH7ZL1e45VivVrRdR02l1XIfnClIGXT+Fz+IAjvpDESHdaIGVlYgae0mzWr5Q3XV1dUCXazmNYYJUQUQo1W4doGFyMhOrme2tKWiRw6PFcO+fjTTHn+XNubt0qpxOc4UjjYVULGgRY55tOZyrm9FgIxAt6Jjy0HMzIu0SRSUmNyVDekEpG7RJ2H2i7UZpscvl/l+IX6GLdlJrMKn7fv+zghZTQoRT2ZiRaVoBNd16GSE3m93GBS2ckYZQ43rfiiNpuG1XJN23aJIEElGimD1gbXO8nfHeXZ6rJA221dDe89m6ZhtV7R9h1FUbCYH7FpGy4uL2TFDQG0gK9DVFSVZE/UtazQFxeXdF1L3weMFnNZaYNzgY8/esBkWjObT5lVBWfHC86O55iikIyBvsW5jtpovFb0mxtCuwbXoQnJGxuxWlFNJigVkkbh0UoxKSshJvCSb2yUoiqU5NcGh4oRgzC04HuePv4YU2gmk5qTe/c5OVqwSZyEm9WKk/mc6Ze+zPVHD7jsWlbX15gQKaKMpSzIQ/Q4FE3raNtO3AbeA7KY2bIgL9arVUPTtmyajpOTU46Pj/E+cn29ZL1p6LqepulwLmJtw2w+x1rLvXv3cL1jvdqwXi+ByOnpKZuuJS5vaFKFw+9+97v0zjFPFfaOjo5wjdTHmdU1NxcXfPzhhzx+9JiL8wv6bkNRWNq2RBGY1gXKlGijqacT+rblD/7g9/j6177K8dH9wZoZShJMp4S+pY2Ry/MrysJSLKbbEh9k+pNnheIhfSTsmcM78/I5cy2zi9+mqOTt+0GU5yk2L9JeC4FI0ljGzymTPMSYw/ogWtrY/zZ+sPHZbclJvauTH34Zh841bkMWSk530/vaq5w7m9T5b20N2xQotlkNXjIYYopYdp3w7jWtUPLfLJd0bT8QiQL0PWgdUMpLUCX7eUjwg9GKKucSASwLSIvzAW0ammbDarURYY6Y09mPmlMETfLhlFUlWmXKvBBweYLjdIHCGKzR1HXJtK5SYmTECjBSTE3X47qW9XJJ37WoZJom7xQo0WRkAMQhOCUlF+IAblfDPNxu0/kdx8BmtWZ1s+Tm+pr58QllWYl2IwOKwhhMVVFXFVVRsgaGuswpiGWsxYTkVx7cGWKuEROlm1YQdSrK5AWsH7cLrrxjWbhdImdwzhMTWiEvnM77odiUItJ3HT59T+pzpiCLUZiJjDYELfW2jbF0vePp06csb27YbNZE7yBGec4GikIyXfSgVEimynq9Zr1ecXZyLPn20VOWBbP5nOXNlTAGpQCac34IlmQU7SGheHBm7czfF2wxHphbL3AY+xbby7fXQiCGKL62HFZXahz4SP6LHHRBJX/B9sa3mR+5ZeH47LW2mKn9liM1B45RQnYgqvw2oCLpbGNmjvHBMlN10v4kI0LMVNVI5oLzgYjHh47z83PathN2mPWai4tL6moidXULKUPQtsmEDlFSvoxhPhfKe4WmCx4X0iQjstqsh+yJtnegGs6vhN5+uVwO/Ibj2iJFCREzIn89EQDxrKcoLTb5m1znmE8eCVSo0JydnHByvMB1rcBWqoK+a+n6ltXNJZcXT/n4ow/p1xsMIjR1dtDHJGTI1d3UMA6iEnC7Ckgq3+AKcKANRht0Slu8Or+Q4JG21NMZxCiZISrVTUHjUBwfHePbjpsnjwjpmbkoVRAn0wnKe1auJypHUA4fFS4tZipAlyj1Y4Su9zgXCEDTddys1pD8iyGkHHakHk7oJUilktBsE9FDVYqgevjwARiDToS6KmlvSouFYRKFXFGW6Cj+3eVKtMhHH33EzdUVVaEpCovSgcXRjOl0Bpk3REtGjXfw6NFDNps1X/nSu5RVSd80HC2OqMuSRw8e0Pc9i6OFZAWt1hRWFr792TN8PiiH4gGx+QIt8mrHDa6PV2+vhUCMSUPUOjxjjpJrOhB2AidbcOzeKjVWCVV2CY8j0Yotjn7owfaYZwRjfGafQV1P8Iyt2r6XxK4NZT2V5P/o0KbARAXKog1UtR20x+VqLYWWUtW7s7MzZrMFZSmTo+87Li+v6Dpxvhsrk9zYbXRZaYXRZsBjtV0Hg3YqmtB60ww5wzmaXRYlxkoRokk9oZpMMEUlaXyRFJ3eFtQqbElV1kwnE4LU9ePN+29w5+wOLpUB0Ebjeofre/q2x/cu+bMspq6xIaBjQIeMycxaQRiYuUOK5EYlGScqfY4J9mOKEmMLJmj6GFn1jr7tWa/WuLYn9IGgPcoolE1g44hgGWczbFHikhZIotw3ZYnxXiLJRUD7iLItBIVzPfhIn9jPY4z0PgjPIhrnIpumw1hLDpjlcSE+7hSYYQvXMkZKx/oQ2Gx6ylpTzSxVWUIOwCVGH622DOH4wGq14vz8KR988AGbm2tc11KYCu8jzSYwmRRopoNyoYjoKOl0q5sbXN+xWW8oTKowaKaS0leVCTxe0gbRgiWVbqshbgXPNid/R0kZ/aUOZIc9r+XAyUvqlWzTEV69vRYCUWIKAWNiwgjmL7ZmqQwodmxgESbPBkrUWJhl4TRsHFOhP6cdFIh7aPoU5MgCUY0CKtnXUhQ1KEffR4wtiWwzSmwhoFUfIsvVmuvrG4pSylCenp2xODqmrmrxgW02bJqGkEwtY41ECotU+9d5lLGSzQLkQlXGFtiiTCSmnuVqjVLC9KK0BESKVHxpNp8PNY6FDFZhSW4L1SdtHawtmNQ1pyfH9M7hEgPL2ekZy80aRY8vBEzseifugN6jlUZbwdQZH1AhEJ3kDIeYSDOiUF5lr29EhGBQiqjFfxhTuEbbElNVKG3R3nPT3tB3PZvVBtc6ggt47RNfo7A4q6iYTiaDQIwhSEplQh+bssA4gw4abT3aBpQpiCbio2TrhARBEbNXXA0ok4D3PTYyjIHBMRC3jCzjwJtQhkm6XNs6TFFSFgWld5DesU4Qo+zvK6wl4LherTg/v+DDDz/EKqmpM60Kgo9s1h2LxWzws8rwT64HFOv1is1mzWa9ZlJXlJOJkE5oJQKxKCjKSupVh23lvYjkVcd0d1v9YV8Y7QYbX669mlD7BNfkC7XXQiDGSNK0pJ7DjsKGqPoZMK2UTJQt/nBfSxxFm/cwUGJa5mOA4SXurGegwuj7fVM8DJCgfEQe/LluhkR5Rch/8NFDlNbJ1KypJkaKlnctNzdSEa53jvOrK1zv+PJXv0qZqqZpI7x+zjuiClSTiqquiCiOjo6kmprWCUO4QmK6itm0p+3aVGrUoG3BcrnBJS2sLEuOT8/E9DKGpm1xQaG0JQRF14/orGLA9RIYyHRrkokTWK1aitIymc44ObnD6eldor4Un5mP9L2n7RxPnpxzfXnJatODcyjvMUG0FRPzQmJQQrIjEXmdzOjkMu42azrv0QnY3AdwAYyL6KogKIPzhvW6p/NXPPz4KSFYTu+cMZtajuZTovIE4zi78wZGF0wXJ7R2TWs2qIHYNxJUBFegCo2JlqKOBN3SOS2gaOfIrEcYyblWVp6tjxFLzmaRcaCVwQeXcp49UceBQdtaQ/QNkcDp6ZSiqjAmVUcsSxaLBfVkkiLVlrIQbGnTtPzO3/kdfvzjH9G2LUVdpShxgVLij+y7hvVqSVVbsSgQF0lRWpwriCHw4Ycf0LUN3/j614eF+s6du8QYuTo/F0xgXSXs7M4seZGZ/cJ7fhZtJ6XyFdtrIRAhoyRGNRGSmi3CZe+hjhajHRN59AK2FvKumb2Nku2fcCQU1VhApj1GfwozdiJvSMJvC/rWo3OJ31DHhJPUQgzgk6nVdh19qurW9Y7gw1BCUgIZHucVzjtCDJL3a4SEdD6fpaizoug60jJBRFOWnqIttiaz0ijdSr+U4PrqyQRrC5Q29D5gjE2peRIW8aEX0DchEUR4QgBjBH4ihasctiywtsQWJbaosLak9w7nexKzGJumY9P0+KhQUSdISDKTdXovSjHUYjDJLM6PUkMfBUBcIDjKLgSci2g8hYm4EOl9lKBCH7m8uMaYCmsrSYM8VShlkrCZUJQTojK4qGidF/hNFJqzzkMfFD4qApqoDWhL1DaZ8wkGkmpm5xElZBCZsTdTUkW0joSgB6G7Cx1J+dIxMplUKGMGYL21wpotxekhu2R8Cpg9fvSY6+vrHT/w9po6pRt22KBQAXRIwG+jsVbq+yyXN0zqSjRQK+6q6WzKbDPj/PHjAZA/WGdRgl46BVm2FDjZobKdU5+fKNy2T5vP/BoJRIlcOicEj5nnrCgLlBIygSz8Y3SjI/e0O8am9WivbDpngthn1row8jk+q7IPfhi19RNm2I9WFpJPLmP/us6hdcGbb72BD17MRu9pu5blSur1RqXRpsCiCVHRucDV9VKyDQrDpm2GHmqtpdB4+pnPZ8NAda5iMqlAlyglmkfX9SwWC9Ztz6btuFpuQLWUVc1kNufo+CTVwoDp4oiisCzm8+QCcGxWK1zo8b3QWeVcbu+1CFo0EUM9LagmR/hg6FxE6ZLgIuumIQRDVDXrxtN0gaKaoUupEWOjQkcJmIjltaUg61P6Vuf8UCeja0VYTa3Gh8im8UnoRuqJYCmvr1vavqftelYNzOcPePutd3jzrTeZTI6YzabUdUUwHR2Wx1dLnjx+xMOHH6MTB2AIHnQBdjG4Q9rW41ykS0LSJ6GMiphk/hqtcX2fsHsS2c0muTEi4DILd0i1tfM4cs0GreHevXtcr1Z8/OQJ05MT5mXF/ftvcPfufepqQlmKFvjk/IJHDx/xu9/9LqurK+6c3UWHXpiVgkcbxXw2wRhF17WUlSFoWcS08litsNMJAE+fPiWEwLsXF9y9c8bRfMb9u29glOH7v/cHeCcpmyoFwJRKxMVKBKCKqaZQjIg7Kmc1qzyrPqVX78XbHyJyhy3odxsh9gO/YDRjih8Q4TMKXuz4+0ZC8ZY1SrH33djpeyBsNs5g2bLe6GGF35aXjAOl02bd0IdIsxItsGs78Y1FmXQKKIpKQNvAdDZD6U3KT9U7SH3BPmrqsh6EpQ9CKJEzYrTJtFRmiBZPpjM8a9o+QTmUlvSsUjS6DCS2hRSvj4kMtu+9MF13nYB0XU/bNINgvrm+oa16KhepZxKFbftA23mCMkRlCRhhqO56rlcbbpZrQtuhI6gglf1k/QkDbZkLHh8DjZPaJ61z+CQc18sLvO+YTaciEDcdfYrw1pMZoNg0EoVv2o7zyxX1ZMpm4+lc5N0vvSfRc1vjo6b3cLNpeXRxzQ8/eIixokyLIl9iSjcwBfVOtPe+6whBatvk8VEYKUcQjZIAS++xSQAWhfBomiJxYyY4VM7dzYaI1O0WoeoDLFeO+ZllMp0wn8+ZzWdUdS3vCLi6uuL8/DzVfZYgUd8sCWnhMtpQlhOsTbm9iZsuhlxmIQ7pp957+k7qYy+OFuiypEgpfEVZpPvtk/KeYB9ZK84u+mHb9mc0tXlZkSiP5RXE6GcgeV8PgRi3WSTbXOCYBIGYiDBmpLY7T13M130TNwvWfR/gIb/gczqWY14DENQlcLTa6ZP4DL0UHV83XF9fs2pafvT0hi6l4OWo4p07d5hNp9y9s6BKAY3Ts1PMtWbTbCirgqquh16UZUGRzKesJfe+J0p4U3xRhZVwkcpUTpr5fCHm8KZFMHuaybSimkxFIIYOfEgMziax1DiapmW13tC1Lc16JRXqunYg+3R9T1HU1EeBan7MmYusGseqcZiqIOpI1AWbbs1y1fD4/Jrryyti54guoJxPwjAO5AnOOTrX03vHsuvovafpWnrv6b3j8vIhXbdhNpsRQqRte5rG0XeeuhbSVdD0naNtJF/b2oInT2+4utnwzrtfRZuaanJE5xWNizy9XvOjj57wW3/3h9gKjIWqslhTURU3z2ocGT0ft9pdVUiKZGEifdfT97KgRaBGSU633ZKd9oks1rl+lPIZCQgTdtdFLq8877xXc3x0xMnpCScnJ+ikbQbnefjwIR999JH4DrVmMZ1y7VqarklZLSWTukYbMddVjETvCSqglCM4NzDIBC9sSA8fPuTk7h1UXVNOJmKJTCc472ibjWS7DFjRbVNprg7m8uDekrlzIJP5E1t8RXNbyI5f4cBRez0EYjI/M0tLdm7HmGmkQBsFlMnPsQeRIUdCD508PrPvrpn9Iv3bsliLozzV79CREIT81PvAZtNwdXnN1dU1jx8/EXLUxV3mRyfMplOm0wllVTKbzgjBs1resN409M6x3jS4ENF2FDdPq7KxAq+RZyADLaSCQ5LOJdH5ZtPQd5tERyZBkvV6w2azoenEnKyLEueENmuzkRrCDz7+eBBK3jnRclOhJNc7iAGtPEWqw9K3HZ4blh9f0kfD7OiU1gWiKijKKR5D3LR8+PAJP/rhD/mvfut3uHh6TrdaE3wk+ogAUyJ6oF2T+w4q0kUxk/so3jpPpOl6fIx0TS+oBBdxyXxVXmHQFKZE24KyroVUQymenl+zeHTBRx8/4fjOXU7uOqp6zuzojDtvvkP9wUOaANaLdhh8RLue9fpaPIMjR30qJCsxbqOFgTxGjNYEKznmEYXzAp7v+h4VGdLucnpeCAGTKNZiCPi6JkbPZtMQQ8d0Au+88wZf/drXqBLsCqBpGtbLFR89eMDHjx5S1TU2SYC6qoRoN/aUpfiWM6V+0zSgIpNpBUpozrRSQpqhpB+Xl5esb25wq9VQCvXs7A4KWF7fJARAwo6S+UG322Iyn/Ncy1HnOMy3vzfa6yEQYfARZmez97LyOOfECewcRSLtFCEwaOqDyZvfh9rRHmFrQiP4seGiedvo7x05mS8wAoHETOKQWbEVRCFeaNuW5WrJ1dUVT59e4KLi7smbTKczzu7cYbGYDcXON5s15+fnAqfZbAY+vB2xrUaEFyojwBLFV4KpEEFHiFGLubjxaQIoyno2lNLs+p7eOaoIfe9Yrlas1w1t23F1fU3f95IGmCZpTPnPwQkrSWEhlgLO7UKgdZFH68Dde9es1g0+RamVFk5DH+Hp+SU/ev8jfvzBR1w8fcrmZjXwKIjXlRRlTumUxhC1EmZvpQhak0qd4FUgKggulWSIAiIJKTASgywcymisUsQoJViXy4ar6yXnF9cslxuazjFZzCknMxbHp5TTGU5Oh0nPEh8Im3bQArMwM5k1XYGNkaCzSRpTrRyJmOcMF+8cXovPczjHQMQaEjWWoixLghftEgKTWnPn7JQ37t8fyAtyDej1es3F5SVX19eURSEVGkMQqI5GyjFYs/V3A33fEWOgri1k7sAE8tZWD7CuZr2m32wgCmnCfD5ns15t51GMozG4/b2lK46j6GPcail/78jD10MgKiUwgxgLvO8HavEQfMrVldVIxl5Aa2FHzmlk0l5M49uq4/mFjYIokWcDK0nqGmOSab9rcmefYJ/os66urnjy5CkfPXZEU3Lva5a+d1xcXPDo0SO891K7t2158uQRuQiUTVx0IQrAuqgSsSyR3nU419F1euib8zLhXRakIeJdge8VT548AaVZHJ9ws1xxdX3D1dWVFDN3QTSt3rFc93RdYD6TazWNpH2N/UC5EF8x3Gtksw50XoDa1WTC0ekd5kfHlPWMp5eXXN1c89HHD/itv/13+Bu/+Zs8ePiEvm2ZVBOsMlilJUoZIWd8RAFcEfIEUlI0SgYISNzK0wehWTOJsMBaCD1SJ7gHo1N9Fg3Bea6u11SPLvj9P/ghx6enTBcLposjTFHz5jtf4s79P2C6SABzFfCIUJNCVww1O5RSIwaZlMJpFDpF5o3RFFZKscYgtbu7vpca2s4J6cKI4zKOzOW6romx4PJmSVWVfOUr7/Ktn/0mP/uzP0sIAsD2KM7Pzzl/8pSnT55wfX3NvaMjfNOyWa24e7JgPinpmzVEIcuIOhJUYHlzTQie6axCKS/3qfwwxLPgv7i85EcfvM/ZySllWXJ6dkrbbKRA1iAMwyD0skIyIBTTPopXS737tO0PTVAlxkjftwI18U60Hzw5RhUJxLjlpBuEWkwui3FMRGW5lh5OcgDvti1Za1r6RMXfqaKT+pZOqJJAFBp5SQ/zqUD39XrDet3x+HrNk3XPRR9ZpUDL5XpN6XqKxtJ3MkEKY+hdz3LTUZQFJTKZFOBcYN14nlwshxVe6+19hQRi7l0vsJwsEGMkuBrfGy6uOiKKpVuz3jSs1j2rXtF6jeuF77DtPY2P9ECpDKiIt7mOipJJHUEXqbhW9KhgsCn9Td6QxxSWyaJGGYjKoXSk6xqePHksP0/PiSqirRFtTyMaYFTD4x/M5WRoBZVhN3oosaMSU7fAXbRE6HNudXqVfljIPEFBNIpoYNM3PHj0MVfLG1rXCyO0MRwdH1NPJsPCEyOQKhSK4NNb4ZfMXTEa4mChhESJ5VXERMm91iYH/GRMhaFnkjNMlCBSzokPRvgfVVlQ1DWT+ZyjoyPm8zlWGWFEco7N1Q3nDx8R2g4TIsoJuF0nX51GQNsECK4nOE8MTiA3UQnsJgRiaNCxQEeDSfWDvA907YrN+oZ4coQ2JZPphLKuUTb1IUu5tBAPmS9pnKoYh2cXgzBxU+yJmBcSlIpXkqiKIQ/+VdtrIRC977m8/nhEvJpuKgGBlaB1ifRJFBaQPBfE8cqQ0rOGqnlZFG4f0hYMsOV2G6ACcfDejc6XUrpMTVCK1vdoW1HUc9qoaJznt5+c8/Tiih988FCira7GzeV8f+uH70sKXKJCt8ZisnSLiqmyBFMRYokC1m3k6c2K737/MWUpxKD1tAYldPhNJybwarMWfGDyIxpr6TZTXFcKdVaMeNUI4SuRqGpQFb5JD0EVMJXPN1aGQTAVRmmM0qxvVuAjp/MjXNdzvVxRhDKlC2q86Wm6S+yi5M7bR3izoXHXzBYV3YMVf+d3/xa//we/z/sffMj9N09QSnF1fYNWAavTkpSVxLHmrQQvqLRC220dDSggatDip4tKajgbraEU0H7fdfRJ4GhrhUG5LLjxS/6/v/2bfP073+CPGuiip7Il7375SywWRzQbwXEqpbB1gY4KFQM21dUuSwHJ50ixTwzXIYhvUylFYTQuOPpgOTmaUaR8e4UILVsZ4bhsJVId8BRlRVWVnPcBh6G+f5fFYsHdszuc3b3HYnHMvKgJTlwcT3/wI773N3+LYt1yoizh+gYVAxOtCG1LGxyzugCt6aOm3/Q0mxW1LrGFofQFSnegV5SxwqqS0s5xPnC1WbFZ1yyXMwJ3MXXF8d1TLtdL1KwmuED0Mmeic/StwyAQqjqRLhvUkKPetR3B9ShTbJlgR+2ZKHIc/tuZqS/TYhT3yqdpr4VAFA2xH/w146ZTHmeOQmeNKBf0yUGYvCLv5CwPfp2RQNzRKA+Y3KOVSWSWaA5N2xKQUoeZl65tWlZNy/WVBFKur1b0QUDCOrHAzKczqXBmjFC0az1EWAm5EFGB0Wa4D40WpuHkyHa9E59aynTw3uND3KZUxUCIUjAqBwJ18pXKAhMFYJy1YJU063TPOvm0XNcRUHilCF4iwTpBeEI9wWq59+A8WiuOj2runB1z/959qrImRiFMPT8/50c/+CHL5TVaR3zvk+lptmlr+WXkXOvh8W99vMEFQtLmlZEsJp/xkDi8FoiJShpFSAzKQiWfQcxCkd+1LT/84Q/4G3/jN3nn7Tcpy1OsMbz5xhv80i/+Ij/80Q+4vroafIRlYVIZByGSiHFb8a0sLFrZhD9Uw+8cxFAZYB4lRz+4HghYo7d8hQUU1qZ8ckVwnkePH7NYLPjGN36G07MzqrIU0H7TcHV1xfJmyWazEYyutfTeDYu6kAuD9ynwo1I9GyZYqymsYTKZELXDKQHiG23wvUs+TqGUWy1XQ0ExpaXc6Z2zO5w/PWfdtBRKYFNFUWCIWCIm8Vpm5cQoRVWVBGvotR6cVHnKxaRJ7sgAtq6oV5Vpn4WV/toIxEyLlH/GsBmT0Pt5vxjjUNN2TBa5exzsC8UMoxKTO6vl2R2c0fepTwjVkwRhotQPVopyuhjO2bYtq+WK66trbq5uWF6vxdBXUNUVhSmZz+fCUqLEnNEqVdMLEYLfVmbTWoqbpwltc6nLmIpSIWQSPmHisq058DEm003iTWpwKyQdBZ98dFK0L7kh5MlgVKK56rrBfxh8wGiTittrqKU6nUax8Q5tFCfHNXfuHHP/3htUZUWMsF6tOX96zo9++CPWqyXGJMqrRF0lldy271nrRISQrhxjYoYJUtozu0mKSlI4/chF4JWWWrw771nSAE3yMbsYCF6ygX74gx+gFfzDf+If5PT0eBCIv/LHfpnr60uWN9ei4WhNqTNUJuBdquxmTCJBsJSlxVhDkd6TUoi7J3hyTrtAsQJd1wsJrtUUsxnWGsoEqheXiCKEnkePHvH1r31dBOLpGWVZsrpesl5vuLy8ZLlc0jQNs8kErTV9Ewc/XsgC0XkZA4kEorCashTyhrqu8XTE0Es5Um3oegmAZYG4Xq1S/nJAKUtdVdw5vcP15bVAx4w828JarAKrQLsOlRQWhdQnL3QpCwK7bAPj+fo8eTD+/cJNDf+9cnstBGJRWN544/4zNP2QH6AeWD6kCleq/kYGSUsqHcNEY9guWqMm11rehktyhHhbXjQM4ZbtK8wrV2ELlDHMZjP6qGhdx/XVJU/Pr9isbvB9Q10plCnQ1jKdLSiswfctQSXIhpdVecvoiNDoRy++nRghOqrSMJ0c4VMtk76XLJe+E7qo3vX4XvBswQ+uboxqh4JAgODDVA6ShEFDHP5lm7WXAk6VYig25IxP0ceVCKfOUdhCYDeup7KWu6f3uHd2j/t37zGpxRd3dXHF448f8/6PPsCYgjsnJ/ROyooavWXrJgVScrEh1BaaUugCjKIussIeQfWgvESQkz9Lp3xhTX7V2QYPRN+hgmJSFkK37x0XTx7x3WbNk4cfc/f0mPl8wbtvvcHf/yu/zG//13+LBx++j3NSKKplG2ww2ogjl+S/DY7opbaxL2SR00b6oVSkaxq81hgjC5oxJtGwORSNBM/qrQP1YrmkcY6TkxPeffddvvOd72BTPRznPKvVkh//+Mecn5/T9z1mPsdqzSb10WhxYxitk39VStZqkzJHdEzvskGZKCxByqKx9P1GFsqiom17Li+vWS3XTKYds0XF0fExX//61wVXe7PEt23i4VTEbGl0HQSPCR6vIfrMU6kgMf+8TMuuiZdtn4uGqJT6N4B/DHgUY/xO2nYG/PvAe8APgX8yxniRvvs14M8AHvgXY4x/+ZOuobVmNpuONMQ8VrY5nzm3UwTj9iFnQaeSCbibvZLV8PHvQ3+NWnx2u5ieOV/UEHsBLy9vltxcXdNtOlzvMBqMUWJmGoPVBu+a4VoGIQHIZqPg0hh+iHEw2YyWzAKJSHqid7heCERzgSZCNkbUUKA84oZe5xQqeRbb1MQcQBggFF7Md6ugTNFSFURLdL4npgp/IZpUv1n8lifHJxwtjphNZthUQ2S9XLFarlitNhwtCipb4vqNONhzUCLJArnltOSkvimdo7kpA0jlu3HyDPMDilv/4hbkLfcmfZVJW9gKjPj4+rbh2juuLs65ub7i+GjBbDrljfv3OFrMqKuS1Xo99ClT0ZWFEU7CwZ0j/jQfki6uNVLsXp6164NUgkvM2sYYXIIy9U4CLMaZAd603ghl/xtv3OfOnTucHB/TNq1gQROJ7OXlZWI7yrn+2dJJaa5KfO0xW0YpOi48GfLuBTOY6ntnvvKY54NOgZWOtuno2w61EEjQ8bFlMZdntXT9wAM6KBcZS5XcS0Knlt+vvVUefloy159EexEN8d8E/nfA/3m07VeBvxZj/ItKqV9Nf/85pdS3gX8K+CPA28BfVUp9M8boeU4z1nBycnzQZB6vFDlDJNdlzUnwwM7vsVDcCkZpadoJvCKOIDh7ewyexfzSklm52Ww4v7zig48f8b3v/ZiHjy+5WgeCithSonjKOdxGamJotxENTWtUXaPKElNPxFlvxA9alSUmAb6jczRNw+XFufgHQ6B1mU27xSXfoTYiNDNNlzaG9drT9eutKTYi9Mwugmwq5zuMMdK34qOcWkthRQNvY8SpKCw3SlNORPNVWuPbQD2v+WO/9Ev8zNe+wZ2TOwKV6q95/wc/4uFHD3EthCoSTcC3faJIk+yR2pYSSYZEpZVEdwr+C2xFXmCKPRFCC7EXwZRcCjn6KwI20HtxKcS+x3lhE58UoiVVGjZ9pG8cf+tv/CauWfHel97ieF5juMtXv/IuTx8/5Hd+5w9Q0TGbaWazGdPJlMVijjFS46NtWlbrNZv1Btf3OC9FtjSluCUUbDbyzo+Pj5lMamazBV3TpkJSnWTldJIz7p3j6fkN85Nj/of/+J/mj3z7j1DYgo1b024aNs2aq+tLPvjgfdqmAaPoXIv3Ch9cqtcjpSOM0YgeIouPKQvKYgv3CdEhtoQnhMSCrkRoExXBRboYuLy8whYVRydn1JMp9cmMr37ta0zqmu//3vdoViu6pkEn5nNbFGgMtVQIA+eS+yAQTGBIr9qfU7ds+2kKyk8UiDHG/0wp9d7e5j8N/In0+d8C/lPgz6Xt/16MsQV+oJT6feCPA//5866hGJf23Aq0fX/D+Lv94MuhAMrefcjvZDwmQ3twSgv+bvQiBk1R7YhTqcMrucl95vlD/ECltclkEdiK1KioB8jGdDKlLEumExGIhTbJzyNpdyEEXGmxZkJVbl9N20s+9HK1ouud4NsyMBvJg/UhDkFylbXqoIZFIfsj1bCyb/1POjG0qOCJfUcfJT3Pezm/NoaiKuTZxYCPHltY3nn7HY7mC6m53DRsVis+fvCAq4sLqXOS8n5La4nGitaX3zMqCbwksuMudyBIoCD3VaWJroOQCWQ8XEz3FTPZ7I6WCbgeYpSaLMni+PjD9zk7nuG6BlsUHC9mvPv2Wzz5ypf44P2P0NHz1h3JIZ5OpqmEqMH7QLNpWN6ULKtUNybKwlOkDCDn3JZcLmmAigQaT0GkvJh3vadtWqbTmjtnp3z1va9ydnpK17W4VE724vyc8/MLVqvVYCFstMYmF1JpLXUtv41W4PtkJuf5oofMLhVNetYk0uXEZIPCecDI4rJerVnWS7qmxdpCgn+2oK4qOTamWjwqDgRFMofVML8ylGpwzRycW4e2/XTbq/oQ34gxPgCIMT5QSt1P298B/vpovw/StmeaUurPAn8W4Gxeb9OjRoJuLBj3t+Vgy20tC9P91SYwTo2LKei6Rdrvx7kyDj+fM/SJrqttJWsiQmlBW01dVfgohK/OeUwB9+7eESCyUkynIhBn0+kQoDA6VVBLVfUIvQjN6XRYJLq+o+06Lq4uuVktWa5WLFcSDWzbHu+hFwt68E+qZJoOAlFuZsdkzT9mUIeDCHm/SuJHoYsSazX1tKTtelzn6EOPLQt+9me+yZ2Tk1TNbcnl06f8wfe+x6OPPmJaaJR3uDYymy2GDA2p9OeGyaqGGtVK6sQEqSSYyVRj0mq19igVMFm4j4DNeSVQCCBLGQmAAMS+EVQCYBMb9+//7t/F0NOsrjk7O+Po9IQ/8nPfQqvAH/ze71KoyM+99y6z2YzJZMJsMU9BB896veb6+pqbmyVt241qYBesVitWqxV9Y/Be8rRjCqBZW0ChKWslwYv1mqa94epmxTtffYevvfcOP//z36EsS25urnGdCNf333+fD9//gMvLSwgeFSN901IWBW/fv0ddFUzrMgXsFK5dJwxpJr1N9G8qZzTJWPZOoFnldEaIkXbTDQv79eU1MWqW7yzR2lBXE6zWVGWZFII+lXBQQ8BQJReGuCviUMs7xCE8+cz8/KT2LH74J98+66DKoTs4eOcxxl8Hfh3gvTdOorE6BYlGJu/+wYODfe8ycYRqGj5nZH0yD2MOPqhU7y3pf3GIb5IZ3QQSkjXHbH4alDaYouLs+JiIpiimXN9saL1oWKYopfZGEorWat66dyQrdIxM6prCFpSlROBcL8wnBAE+E4VYyvctm5Wnnkwoi5LFbMp8NmE+n9J1nWiMfS+0Yqn6Xu8C18sVm6YdzGQdkcGYNEMlNuqgIeQxqU2BNhZbVbS9o+l7Wicm6LJp8URWqxs2bU/vPPW04uzsmK995cvMZ1MMgc1qyc3VFTdXl7iuYTap2bQuVZy7TllFI2hKjjYPzNIMkKbJpKKwlulMOB+LsmR585S+3wzmcc63dq4n9CLpC2soraUsCqkrojSRgC0Mk+mUrnP0zlPVlsoanjz8mKownJ4ueOft+8TQ8cu/+PPEvuWNo8lQYdEoDzFgCNSFRs2nVFYnct8ktIOiLizzyYRpPaHrHX0n8JXr6yW2FFr+SS20XEpJGqr3ij/6C3+Ub/3ct4RooRUtsGuF3PX3vvddHn78kKbdEHrJQDGJcNiqwLSuOV7MmM2EN9EWBUoI5YZ8ayE1Fm5OBeiUSU6MWF0SYkTFXrT0AOvVBqUMy+slCo0xBVeXl1ycX0gK5npNZTW2sESj8b1LY1cIdPu+kwVf64GUeG/uHxIJO8gSpYZiBS/cPgsGxlcViA+VUm8l7fAt4FHa/gHwpdF+7wIffeLZFFu1ft8nONotxsghmStbx4GCvHUUOCA78HXCtg2XHnyJEiXcmspq/H96wdZYptMpaIvWBacnLevOkWntB4EYI9Zozk7qwVytEjDbZvMrRrxLdGCjYunCiuKpygJVFtSVlJGcqanUcQk+rbyRPpG3ur7nycUlq/VmWEV0oq8iCDiYSMpUSJeKcp9FVWNsQTWbsWl7Vm3LpnO0vcNdXLBpO9aN5AG7ELlzfMbJyRH37pxitJYKfE1Du1njO9E0jmZTQtzgPSlrIb0nLQ5/hfj4YtBkOa2s4PvqwlBPKu6cHjOZTJnOZjx9Emk2SxSppnTX0TQbulbhlCxlZVlQl1LeoKrKRBjiKauKo9Njqe/iejovkfzrqwvOTo8heE6PFwT/Bl//2lfo1kvq2G1hN16yLlSIWB3RlaXQtXA2Jhyf7wOFsdRlhTGWtuu4ul4mLb4lRIUNINVdFShZYLW2vPeV9/jaV79KcB604CnbtmW9WvLxgwc8ffKEvu/wXY/r+hS801xeRVw3wagowTwFthIWG5tMZamykeFZ+dq5TkfEKCtzJepBIPZdR9s0tE1LWTQ09YZmvaHZbFiv1rSbDcVsQrAy0HzwEDxOR6J3+OAHgfjMXP0EYTj+/PKpeIflw8u0VxWI/yHwzwB/Mf3+S6Pt/45S6l9Hgio/A/yXn3i2GBP4NTv6x0rgKB48vNT4jMk8hunkfXYfsmwLkaQhShNdMeuGSbMalPXtw/XO4ZQUdle6YFpPqKupEJOuG3rnaTopMi8QQ9FHTcgTKxI1Kd1OSju265XgCpOWEYKwykiVOE1pFVYHdHSoIDqsUWC1SgGOzLHn6a3m9ORddGEHW1il6LGK4nvLn4kqpTYmYW+kfsbi7JRN51h1HRvnWTUtf+vv/i4fPXrKw+/foGxkMi34B/+h/xa/+O1vE11LNBpDxLVL8A2/+As/S9/1KKUHRvAxguLRw0d8+OFH5PKfXTINm6YhJC3ZxIoCy7TSLGYFR0c1b519Q8qdTioBXitF17b0fUvXtknbEdB0LsIO8OTJY2xhOTo5Fv9n8GzahqIsefzxB9Sl5mgxoSgL7t854Y//yi9z/ugjfvg7f5Ou6+n71DcvRet1wj6SIuA6afgQKUqLqqUmStc7NIbNpmG5Xg/FttarRoqPVRVvvfUOX/vaz/Cdb/8cX/nKl2hWSwHwFwUfvP8j3v/x+zx++IDlcklpC4wGW1lAsJUfP/iQsii4eDrl+GjOdFpzfLSgKsWqKMuCqiwErmYtRVkSXcD324Jtzomftior+jSWqnpKaUqCEzJbQmA2nRFPPXVVEXxPUUoGT1FYorfghToteo0mDgtS10kSwd8r7UVgN/8uEkC5q5T6APjziCD8DaXUnwF+DPwTADHG31FK/QbwdwAH/AufFGGWi+z7C7dqdhaMg78Invl9aNvt4M7teRQQ1bOeiq0nUQ3wAZTk3/Z9n8hEDcaWWCVpeTFEdBShLqap5F8710pkN0Z0DEQr2RreOXzfC4Ny8AmkDIU1CWtZyoCzhsxWLPRoeqiup7WksGnEYV6UFlOKQFRJoxEhiOS+Zr+iuMBRyePoUdjCUlkrmTHBYlK9lemkoiys3J8GW2jefPMN7t+/K0emZ9k2K9rNkmld4KycfzopieTsIgF2q9ATveRhex9pGklFXC41TdvRux7Xd7QbxfL6mugdwXUcz2dM6hIzEX/ZpKrwpSX4ir5riSFiVMRa4R+0VjQfdzSXjAtrknVgEo2+oWsb2mbNZrPmqDyiKktOT0/o19fJX7f9kRqoQgARdZTnF9VQwEnpZOLFgFYinKvSEkOZqh22tN6xWq+xtqCqJ5yd3eHNN99kPptTWjvkB8cQuLq84PGjh/hUZxnSvRkxS4PRqMU8ZUFpur4jriR3uSwK+rahrivqumI6mVBYm95jVjj0EMiLKIyx+CgBKGutlKdQpKwfzXRSowiUZUHXioYZk7USsw9XZdiPBF62fAIZ4cBY09mdm9uJPpqHn397kSjzP33LV//ILfv/BeAvvEwnFIIxHBNmpnNt91HbymX587b854s3UZ5G0jaFWkex7OF3TH1TSmFsSQiBm+srtOkoekc9mWNsQXQ9vuvo1ispah4CTdMRgkPFzeDDrOtaMh3SvfZtO1y1qush8FBVFfP5fPCl9H2fmI23JLN1abFKWF+CUTgNfXS4rhVhGEklJxkIfBSKAjtMBq1lkC43G3zXEmNk3Xas2pbJySmFhlldUpeFBCyMZlKXfPNbX+frX/8yKrZoBKN3/vgjHn70PviG0HdsNhuOjo6pJ1NWy0YgMJMJiy+/yde+8naKtAaWNytubm549OgRjx494uLikouLCy5d4OMPH2Cs8AO8df8+R4s57779NovFgvv371IVlsoYETwxazM9se1oN5IueOd4jvOe5eom02FjjUZrcO2GZr1ieX3F8fERk7ri3p07dDcXqOAkJc2Arizei1YvQQMpQyppggJFwmo2TU/TbvBBxs6kFqLWk2PDx4+f4K6WPH1yQT2ZcO+NN/i5n/02f9/f98eZz2qc65hNpngnPrgf/+AH/N3f/tsYHZnUUhBqPptxNJ9L9Ndo3n3nbbq24eb6iounT1mtbnj08AEApTFMpxOmswl3z+4wmUw4Pj6mNAW1FUJdpcTdoYymnkwkuNI5ZpMJi/mcKrkgZnXF2fEC7x2L+ZSuWeO6njYE8A7fd2gV8dGm0g89LqEsvClJGs92AsJWOO4rLFkxeumZvTt7X7W9FpkqEbYRxedEn/YhOPv7HvI57GuRojnkrAi2K533w0vQalthTCZupEjMNlVVQYLR9F0KbvSC1C9MSnL3EEtDDKCFOEuubTQmA2UJKWVOiF6D60TLK0rxx3QtNuH+rAYVFT7BTaKPwmaiIlan6iaKBMVxQ6TZZOB3VFgkEmiSFiOaiMBdSmvQRuAbve+JjaR/FcawWMyZTq4AeOP+Pd758pt8+UvvcP/+XSnu5Bq6tqNrV7h+g8JhTWRSWWLo6JvApBattW9X5FrQpD7WlUKrGmvucnw0YbO5z/X1hq7rJWLbd/SuZbPe0Kw7+o1jPp9wc/WUs+NjFjMJKBitKIY5F4QpWkkmkFWRqjDiZjCGTScIgXYj/jJy+B2pSHhycsI3v/kNnjx+zOXFhTDGIIzjrpfaPypXf8cnh6wm+k5A81E4EJvOp+qDQiJ7enrMm2+9w8nJGT/77Z/jm9/8Fl/+8rtMJx2FhUldc319xdPHj1HBM59OKK0hRimVWhiD0bCYT7HG0HcNMXomdYW5d0fKwvatjCnvk2WDRLQbYXEvdEFtKoqyTCVqLbYoJOcaqIoiySmptti1LevVivXqhr7vOT46ghhYXV8JrMpvyyn4hB81iblpEIJjYbgXG/hstcBnZcLLttdDIMY4FDEat30Bt8OEc2CfFxKIpsCYUtKqZCOud/Spwlx2/AMChUmYMa1EE6qraiAA7bpWChE5YVgpjJCIBi2ECkSN1XFH0IsMFqoFq8EF8WuJUDVUhYXg6NsNmgqdGF2UBq8ymUMkuE6qviXwtVERHbzwKSaBbdAYpQZWEh3VEFwhRUZBUdkKU1pm04pN10pEVYOymqPFLJlL8Oabb/Cz3/oZvvyld3nj/h2K/pp2s2F5c0XXLvFug6LHGkVpC7quo3MNd+Z3iDGyWl6gtRmq+ymlqEp5pifHE+AuoIYJ/OTRY25ubri+vuaHP7zk+rrh8vEF00nB1fmUd996i/t371KZe9hK4EEQCCqbcBEd5HnUpcWWJcpamrbBO0fvxTxPKUGACMTT0xN+9me/yfcIrJfXuD4liRqDCh7X+pSapolK0hJj0ETfE31HCIbgI816TdM61k3Pydk9Fscn/NIv/3Heeuttvv2dX+Dk9ITF0RGxe4KKPWVVcXnuePr4ESpGFrMp9vgojUVP22zo2oajhRCGrNdLbIrKnxwvhPoL8VO3mw3r9Zr1ei3ZVJ1o7RZLrSuqSU1ZVSyOjigrsX6quqaaTlAxCra07WjMhqU1NO2Gtm05Pj6isJroOrpmQ9d0AxQqk2tIcS3/QgrLywdObm9bXMmrt9dCIEIcMlL2H+LzJH6OYj0PlP2Mn1GlFLZU3EmIBCTPNHgRbBSFBDa0wZhiICCQYkhOghhdT9N1qUSnXNvaQooOacukKkCBVYLd6jrJNhHfmaSWiYknGkYMwufXtk0qriXOc+dktQ0h0DZClhtjRIWALyx4B6R0R92jtBdzONWZGRLhhiDK6JcWwX59c4E2BdEYisLw1pv3iFVJ6zwXF09w/ZK37td8+5vv8Uu/8PPM6pLoO5bLc64uL3j69CmbzRXebSiNIAaMEVafvve4dpmgHR2FKamrYhBCIQFDgxfGFa0U00pRmZLijRPOjidsmgX3zt6g2fScP30y1Hp5/0c/5uEHH/Pj45KqKjg5WjCbTTiaz1kcLSRQ0DVigaRFNxpNWRWY0rJJqXGbzYamaShKqXndrjesbm5o1hv6rpNi70pRlSWllgwjnWBDzoVUmCtgZhNmkynOgwuR6WyKMgXGVrz17nuc3b3Hd37+Fzk+OeXu/XsorXFdy/Lykq5Zcn19xfn5U548+hiN52iWITqywLlJge8noolFx2xSobWisIaiEIiN0aL1F2bGpK44OTqiv3M2VFN0raNfdgMj6GazYrW+4dHjRznbnbKWAlOL4yOqqhSz++4dZrMp7SZp7X0LJLamnCZoUnAyacyfRdT3826vh0Ac+fUORYbz7+22sTa+pf/6pJC+sMJElAoQzQDFCanqW472em1AM1BLCfA0DjBIEhxj8GkiZrbNbCjWpIwMyR11DgH+BY+LiZ4pxpFmsv2R6CsotQ22qCirfvAjMljvhHA1U9IrBSokXKVOYOw4/E2OpKvxIFUJjiapXL3rMWUljnMEDhSDZ1IXvP3WHd59+03eefstCmOSudTRdQ1NsyK4DqJLFF8Ro+XHq4D3PTFGiZKmnziqtic4vggmgJEsDFMo1LSiLDR1bZlU0LUeo3rWqzWXoQcPznWsVx2uF7xgDD2GgDWK4HqJuqMkVTB4CIZyOsNohSPX1c5jQPzJzjk267VYAE7MQK2ULHZsQcgSOupxXhbLQlnQUo7VB9AmYIqKsppyenzE6fERi8Wc2UxMYRek5vXl+VNurs958vgRy+WS5fU1KgbqsgCEaccmBplgDU2zxgdSbr8EPYxOectafJtGa6K1yRKoRXsKkW7Ts1FrqXAYAk3bEJzUb+69T6VyG7QxtH1DURRM6kp8hP4Y33cJ+J2o6hITeM5YkXk2+mOYuX9vtNdDICoBqopgGwvFQ1Fkdn5DJn+4bTWKO4GU0PcEtw3OhBCEE67rpVZyCkREaxNdVRKIWgvNlJUI8GQyYZFQ+YqEUcx5xVqna3pct8YbTWktXWEHiIloiy4Z6Ynk1SiJFGudygrkQkYi+ItU/4IQpeCT1tg0EgV+m7JwEoNPTo+TJtFEJcBLhvxho7nzxj0iio3zdN0G3zWseo+L8NWvfJmfm804uXOPX/ilX+LLX/kqfQzEvhO/HF7MexUoDHjfEYImBA84tA6E0KCU5mg+SVp8JlgNaYJJgCVYg9GGuq4kQ2JaEWMp/ixX4IPijbsnIqh9wGqB3/iuoe86Li6esl6t+PCDH/H9P5DiZF957z2KqkIXBcVkSlFNOD49o6wnnFY1J3fvMJsfUZSCxdTG4lzggx+/z9MnT1mtVsyGKG1BMAGbXTcRVPAUJlIUZbImCpwD5yNXm4bedayuGx58qLi6OscYw8npGW9/6cvUkwm2KPir/6//Bz/8/ve4vDxnNp1xdnbGnbtnHM0mrNdLiVwTmUwKynLKzbVoe2VZbidDmg9ivgo0SJALKd87ie+4iMTTrRtHSIYjzruUXeIlUqxUKp8qUeyY/IbGCr6xqkohIVHCpUmynmKG2KhRyuvnJBE/i8u8HgIRyBDo7UNMAi7mz8k8HkOvY9YQ5ZvtmcYPJ2uOKfQfo0AnfACtJL0q5LzesemdzzvCNZJMwTzQdNZO08Cx+QwhaUCpcHjWLqpKzFyg6zt675LfI2CtlFytquxf0wPdFkAMop3keyjLIpHObl+hS/4s0Sq3buuo4h61ukowIvlr0zVItrAFI4XuC6SE5tkbbzKbLzi5e5/5dIoS4Ap4z/XVFTfX16yWy5T7LLVlFArvt8S+wcUEFk7pdJBqimQgekBgLdKf4N1QnyPGxNKiJTpOoYVYxUq02GpFsOAKQ/BzykJTFpq2awk+SHR5vcJjsHVNUVU0zjM9OuLdr32Doqyo6wmgcU78wFL3ucU5IaQQ14kZtHVh7smWgTxLqwWbGJHgWURgVq5rWS7XQq5anmNMwemdu6BgcXzMdDqlWa9wXQtBAm11aZmkCG/XyKKtokdjBYQtpJYDaYMskmmEJpB6TjjNeE8ZQzIudLYgUr8NYKMReNg4bUHHYbHNeeZmVE5B1oQ40LGFkAWzGs4/MPR9Hu0zkIivh0Acgnxq73PW+rZRwK3YGm1iq0WlP4fv4s450guKgaj8NuzvZUBlUzNPPtHyZFB5HwZBaUxmWjE7prsQLQShzUr+wtj3GGOoyhJtjUyewtK2ksBPL93KhLez6WwI6hQjLZUYCWU5mOiFSVRo2gz3Gb1Lgz4phqOBOH68g6hUQtbw9OJK2G4WJ9SpJrQBbFXzs9/6FtPZnOniiKIsaddrJpMpXd/z0Ycf8vTJY548eSKVA/ueZiOZMuMAWHBOXAopej9AL7LbILkOsiPedxC1xo+gVjbT+OPFGlBBzHJjqGwBtWVWG7w/Sc8+0HYdf+u//tss1w3LjUOXVopH1T/gzr03ePfr36SqJkwXx4SoaDoHRUnXB1bLDc4FtJbIf5HqzcQQiRnupRJVm7FUVZXytH1aKEEHR7te8vjRI26Wa3oX+Pjjh9y5d4+b5RVvvPEmZ2d38H1LaQ2L2YzjowVnJ8ccz6dUVUmzUrgYidGjEkm/IAugMJluC9AJ/0oYZkgMaghYCoA/YJWhttXW8kkCzhqDSuM5pIXIRTe4NITpO7OGp4SGmAh8M6N99ORhl0lyVXIt/b3SXguBGIlpNU5/xy3LzSen+qT1a+RD3D9k7EMUoGke3EEIV/se13UJTjPWAPX2WL3l5hNB5wcNJq+GJqcqRYlwqiyActQ3aX5VWaJQzGaOsi/pnUt1l03SQ9NgTRc0KSvC2KTBxgRyzhpjfmYZGzcMy5wnrLa/9TBkhZkHOL13B7TBlBPmiyMWixNsNaGaTnnva1+lKEq0Njw9v+Dpo8dcXV2zWV7w5Id/m6ZpJJMjZXFYUw7vIyf+d0H61zYJR5kCWnIvCh3lOYvmkgDjMi+uAgAAJGtJREFUMQnDxG2oVEDrgLVp8YvCrqJUHDTNEJMbwjvJKtGKX/mVP8Z60/Dg8bmUT/WB3//RY7ANVT0Reqtqys2mwbUNppqgTMHJyWkqU1FRlqWQ2yZYiU5sM1Jj2WOUmKohxzlTkGExm8j71LDcdPQuMFnMqUrN9eVTXN9y/vQR9++ccu94St87rBVcpWsbfN+Iz7WyGCPWgiGIFquULIDJhZLHvdYmCaQ8NTQxPe+oo4DaJ9Ug6LyXNNCQ6NK2B5O04Jj+FPdQTIiKLAwH/2+MCcitBZeZ/dqEYS6/aHtVAfpZRKxfC4FI3OU9hF2heOthL/jgtqZvTA5oLYMgCNbK9T19J5pcsup2NJwY46C1xWTKEbcBAaVE0Cpjd45Tox9IKYFKYY0lFqm4uDHYjIGUZXd772rbDw1gUpAnZgeCCPX8W0RgDqDkMErqQTLt4oHP05lkc/RBUZQl1XTCbH7EdL7g5OxU6r24wMfNAy6ePuH73/8hq6tzlo/el/tSiqquBjKEmDTUzOTTK0cMEpm3xqKKET1Xiiup7IgfGwPpncUEiVIqSMZc2j+TypIim3HwospJrTV85avvsWlaTFWx6hyrpud3vveI9dphi2LwG/a9p+l7ZkGEymw2H9whJgXVXHCQAiq5rKjrBYKTiyulemhoFJNJCVr8tNPW0fuIKkq0sTTrFV3bcG0MX3/jlGl1lMrvOrq+pe+lGJWxiZK/sOSgm5EChAPca6sBKIg6x8qGTZmJXiuFtZqyNDgn2F/nJNPEB5esiC1FWyp0mARiehc+bAttJcGYPZRK6/TqMlXK52Urf3bt9RCIQH6Fu7jC7fb978KQNrSrHY732RWYyRcYZbAKdMCxWi5p25amaQSoagVmE8qAroQIYqsJKmJhhqhenoyiUabIXvZTOo9SUFV1sv4jTdtu48kKptMpPkqd5BxoWa/X2KJgMpkkMyQt9Gli5nsJyZGeoULRi7AwyqSIc3522au5JwwVZCROpyLXV5f8jf/qt7C2oKxq3n77Xc7O7rJcrjk+Pubs9A4PP/yID370Y/7t/8tfwrVr/v7v3GMyqZlMJngnxADOJf+gD/RahIV3YeASLIuCKtF8xTiqkRJCitBr9ESycawppJ9Gimu54BPwOYAXzUwrYZmx2jCfTbFG8mu1kejyMmUPnZ6ecq+egS34/fc/RtmCm5sVDx4+4qb1tC6itOXum+9S1jOOT84ADVHTNmucc7RtJyl5hRVSX61wvWAa165LQS6DNoDSFGXJZFJzdHSEQxGiwiuDD9A6ieg65zl/+piVUcwXc7x39G1D27b44FgsJik1U0DQ3veSzmksXdbaQkzsRRGiI8ZcU0fqy1itQBtKKxkv1zdX23GaJoXSDAzbSicfoN6uTbl8qg8ZYeGHsTkwwKdgonNhmG/qdoa+2yXBaD5/3u01EYjCjQeHhOD+fnn7YHTtfL9/3vxKYy7gnAaQ/CT/RwZXp/xe7z3GG3IN6Ki2OElxruudwkZD1gsk57IIa5IJE2HQSGOMBJUGHSbVhhFfmA9hGIDZXwlZ7Mad+5Fb2R00Ofd6+xwy4/RQaHUIrkS1rS+zXK+4vL7m0eMLITstxUTre8+Djz6i2TQQFe1mkyiqNriukeelxPckkyBpDj5l/iT/kVFS97dthWLKKGH7yRr6ACUKkRgsZSFQIelrhKjwKhFgZNE+yPbx59GtRwkRNM2GECX1sihLdFkzm03ofOTjR484v1lhPn4MpqQoa+r5HNMucS4kUgrRWiUQxPB887+s0Q9qcaZbS/VstqajTt49SRuMSoikjVaEZo3zyTcZxdS3RuaEwGgi3vU41+O9E6GltnVLglKgY8pTzuM9uaBiGqdqizAI6TuVtUclrpTBuhnGclYGkqXCdn6qfL641UDz+MyBMGIcgpAv0z6NMPy0ZvNrIRCVIgGRD7Ut0cNu00mIquElHTrv7nliCnh0RCcTdyeIE4R6yTuH0yIYxViTrBQ5h5f0v7IUQKpOsIMInpDMHqFvUigm0wI1Gig+CMxBqUQMYMTnYqzBIkDX/JO6PQzKHEXcvccklI0Rqv3Rk8i0qRGG4u+BrTBECzD9+z/4AY8fX/H+x0tKG5nUoHXBcrXG6ILTkzPefusJpS04ns34zjffpmvWzGdHEgyyJZeXl3RdJ9f1Ht872rah7x3z2QxiZLm6YTqZEL3Cdf3wnLJAqSoBWBttKQqIZfKGRuiLjqCDMEMrTaHt4MezaQ73rqNtN5IPnLTSVdthy4r58Rk6eLT3HB2fcH51w1/9f/8nXK82nF+tOL5zl+l8wVvvvMtbR1N++a0jvOvxvgcSww1C8CGMaumdB6FXs1qJ2e5EZKsoWM0+QBcCLhH4xqJEGUtd1JgEL1o/XkOq9VwYTT2dECeVjBk8zvWsVje4JBRjmAx4V5JAjFG0fu+Tf8+LQAOfFi01LNxFDgoaCRAqLUS9eTHvnJBv9F03mMd1LRAhnTKvjDFp7sT0XLbWe0AIYmOM6Kj5lDLqc22vhUAct/3MkmcyTUYtR7Lk8+1Pfces9vK34AYNk7pOzDESAc7V/WzyB4L46+q6RinEpNPC9uF8QPmthpJjKlorIShFJUblxFCToBvBO6k+13WSDpZW0aIomM1mA4HDcP9xfC97N6eSPy4Jw5wfME5iGhNnjk32rDHasmJ+tOCrX3srpd0pjo9PmNZTrLW0TcOHH3zAbDKjsJaz4xPCfMZkMh3KqEqd30Bd1zKxXJ8ioBtZ7GJEY5JZLeaid8mHlbRvawJOR1yfJjJOhEyIdL4laE+wIgijFXJSqyWrR+jgEjbTFlgfiBGq2Rylpah927b0m46joyMwJe35JXUVmc3gjftvsDg5paonuBB4+PixZIAYw7QuhMOyb4eoqXMOnRjXjbFMJ9UQoIuJ2ToxDadIdArCJF+0T4EfpRTT2RQdBKLjkh1qUy0UlEC3xCcrONhcUMy5OCgD4sMTTTSbwTEF8bdWUtzxCYaQ/OEeYi8MNcJYvk27yymWIMpCGAcus/t2EIoyEXSaR8R9peT1b6+FQJSFJqfujdX+3TzgsUAUAbJb4nArHNk5145fMb3sHEVWtZQYtUViDlaKsigx1gzBF1CUkzKlCubImoBjc0EkpRS20EPQxpiSGCK+9VIQymTAtaFPGSBd36OMQVtDmfjjqqoa7jXXJGZ0/9lM2b9frbRouIyfEYOhvc3W3T6yrClWkynaliyOjwa+v6qoscZSlQXtpuHxx485PjpmOplw5/QUpSKFZgikWFPiTWQ+P0KIIzx9L9pykXxXRhkxf5PvTJhdhN5KAc5IJLnvE4QjZbJ47+nchmg8wYpwIhREa4jGJDJSg7VmYHEhihOsqCa4AOuuZ3nTcLNpOT45ppzOuVi3oAtMOeHdd7/EydkdlpsGmmsePnrI0XzOfDqTnGKj8L1wAUbX4ZxHIXW0CyvlaZfLJW0qyTlkBCmTgkuGoDUBGVO975M/Du4cL7DAo0cfJz+hYzKtKUup3Rxiyp22BksSUFHA1JkXVCV4ltGy6Cgl1lAYlsA0n5JEHOZWqvviU+ZKztYB0NYwVJpMLOUyX0dSLmzxuqCHImA6ZXn50O8szuOPL9OeOezAeWS8fzrf42shEMX7kIMi7ITIREHKvprRMUNgY3SS8aHACJs8NDuVyG42QbPQyU7+sVkaY0An31ZwrcyxoZNpxU55zir5c2IkETBIb2xlpc5ZyDAdEoNNkWA2MlB91+NxeJ1zV3VyjKf1X219Qbt+wq2wCwmCMvZDmvSdyQtNVFuYhhJhPpktADH/9ag+co4Seltwp1pI5ozph+0ChxEmmHsnJSFYrA2Dv83em9MdVwPEaTFVwq7ddxAcOvY40w1asPjEPMGDx0DcFoufGGFlKYsSay3VoJmKQNZK4TIGU2/HlGs2spCEyKKCqS1Ae3wZOfvamWjqITKbN1ge4csA1kG1SOf3uP4K30PEgQ6oQg+BC0xFpzXnmw4fNaGcbN/PzmCW2tuCJEzKY6JfWzdrFApT1+gYsTGijMaTrJpoIPmaxRedfIg6ByAUGRqZQdgDPdkA/czBEC1EFFFGV0yAbqkiatBEcoZT5nwk6OQWOiSF8jzb9Xf7sMUk7ruzDgqtkSG0k2EV93ba+TS2HuV9691LvXR7LQQi3K5aDzyI7JrFSh06Zj/IsP8BKehtt+aoCmAYRYdHP96LqNE6QvTJXaKSI/kWcz0O8ka2GzGvQwoi5O061XnOOLAYMrYrlVlVcRCCIz/3cJdZ+xtvi88MtZy5MN4UB4GWd66LcqtpZHOHJKi9JxaKavDxbnFlLg16ItSVcOpstXmF0SV1ZXFdTwiBolDiW1WeGDQOjffbZ28tWCNCMV8//xSqpNCW0liJJNtiEIYDADwpNyrEIYsoYwcVUBpIaR4AzIt69GC8/BiIJhKKMvUhEHy3+6QHu1NM1AB0PtVyvNUXnhf9nOEyvA4hnUBBwhBuyZaSKSoDbrBT8wKiRhT948BUbqLtMyys+bg4+PyiCPYIQsaQF5J0byNW9S1Zw27btzq222LSGRnG2y52mL1tu8cPY3RQarJZPt5//7y7/XiV9toIxM+rdV03OP/3fZSf1PYF4Ng3+SLRrdv8nVvBpwbfYY5I7+936Jq3AdJftGVBPSbcPXQ/20knRbUyNnOswY7vcQDuFuUgXGez2UCO672naZohxU+n6oSDgBu090BRSA3rrBXu40T327hm9+vetgiCF2vb+x67h+Lw3TAe2AbWRGPdqmH7i/9Of5ILI2tt2Yf4/w/ttRaInySsPk14/pBfMrfxpB401NGA2z/PJ+GmbvtuzBA+hvBsAd+7AnDfh/q8gNOrtPEzOSTgdq4XQqritnWiD37Z0b1k04zxc4oCZA/eb0tXhgzw3bYM/g0hCIg6m8f6MJTjec/npZ4Dz5p1L/qsX+macXs9kT0vLoAO9WsXizveW8yq/Xvbf1aHxvinaQe1wJ/g3P407bUWiON2SAC8qGY2brcFacbXyb/H5mOenOPzjD/vmvMj/94BTS9vzz8xxh1zdV8AhxSNzL8PXTP15GUexTP93RfQSklph7FwHLCUIdA0jfi+tE5UVBKhH9fYHnBt6R7zfRVFATEymUy29ysO1R1NNDOK28II357a/Tmk3ew/n5fXFF9RkL7CJI5RfLHb3KOcgXO4jRfJAWL1otdNMLXx7Q3PUG0XrfTFS9/LH4b2WgrE2wbWeAI8z1z6pJaFziHN67aVcn8CHjpuf/+x6TveN0/0nHSfv9dJsIyFaN7+IqvsYb/qq7fc/31NOW/vug6tNCEJwKy9jfucTa/9c2qVgb67qY4ZxvHMczZxG6dAJczl4QVt62Md7MOXv/dbnsfz/n71Fkmh4cFMfV7b0QBli/yvt89yvLDkNkBhsoWehev+eXOQJDsztYLwCvHbbHKPN93yzD6bZ/mHpIQAHBZwz9Pgbvv+Ra/zrP/t9hc1Fgi3maqf9P04VzsLhYEea6T57deWue28h+8NPo1Xef/ZjoXgjk8w9d85l0h0t/c0DhwN9wA7vqvhfpXaDU6l/Q5q1MpLyQREviVlcufed4VhPuNtwP6Xbbef51OfPx8fRejn872YZqu2yIj0k/T99K7yufLeahgiQ7yCPaGVg0b5XCpl23yGpvOndTsctsj27+Tl22sjEPfbT8qHcJvpO9bKxqZrnrD5923C6ZDPb3ze2zTELBTHZvNtz+CTJki2fF6mxXi4emHenrXYfa01EkcYxC38Zf8ehn6N7sEYI4QJajcw4n3ikNzT0pVSQifD2Lc2fjbbaGheFMZugM8iIBAP+vU++5zbV3EDDb0ZuXgynCZr0cLybeRl+GetmTC65PDx02JY/h5sr61AhNvN1097zudFIPc1o9tM4UN/HxKKhzTQ8bkP/dx2vy8rIF+27UeIgUGTdYmEYWd//Sxd2rjOzfD8RmbgIOD2hKGce/dZPWsabpWUfe1w9Ncz9/VZyaxD59nf9vI+7RfZ53aXzniMxrwNhp8Mw5F99/u41ahu7faL3s/wgvc27rkAXtRk/qSxftvC8YfKZN4XCj+Jlif4AD4+4Cccfx5P8tv6vC8U8+/nbQN2fINjjWa/X88Tkp9VG2vBuR9jMzhrs/l+tdaUdZUKYpmdn3x86vxBEzCb2eP7y+0QxjNyGCbyvIXtsxxLh87zkxynz+vDrqaehGoUguuYtNYQwXmp2QLp/SYA+85oVrd83r/2c/qlnrPPqxixn/dzHbfXQyAeeGLPeyifNqCSnf/78I2xn29f6zk0EV9EIxyDnPeFbb5GCGHoSxYoh+73JyEQbztn7ndZlkPKVjbv04HPFTi3+TyHYwZf1+4x48DAzqKgDldlvPX8L7Dvq7QXuf7Lt0P+sMOa4dgvmP/OKaf7Pl4fAr3bktqaEJMfds+JOJzs5e/necJw18XxcovKvhLwwtbRp3zlr4dAfMF2SKN72TYWPGOfC/BMUGAsEPd9j+MXta8hHtpvXxiCRGXHmMPcrzyg9+/90DP4tG088Maf86IBJGYV+4zPU9LIXk4LGzQ3cqBzDKPRiUrqQIAnZ2zkbRyYz/GwP/hldZTshxzbezt3eGhbPvalrsQI+PzsuL7Nwhi0wrQtWxXjhTv7ZLcCMWJsEE7NlAV1wCV68KbCYXv49hs6/Mfubi84Zl7EhbT97uXf9X77RIGolPo3gH8MeBRj/E7a9q8C/wOgA/4A+GdjjJfpu18D/gySC/Uvxhj/8st06DbN4rNqWRDuC8SxABqbi7vO+Wf7Codf7v4gPdSHfR8QsE3nCy9Pvf6qcjJrgHIOtaNF58pu2dWQ/YnOe5q2Ga65714YFgqtybC6fG/OuVuH7Xjyj7GaurSSvrYNRY8iyaMUtkSW6hM9l7X2FaRU1l73DowHxPDOu1Wfdj7e3qWkGY6F4XicorTUVUwLVO8FOJ8DZiEIO1PUCmUUzyqKO3Hmg36/TxqPfxhCMIedY7vt3wT+5N62vwJ8J8b4C8D3gF8DUEp9G/ingD+SjvnfK/UCnLkHHNPP8w19mrarkRw2z8bX2ofFHDrfbecdC4nbto+zL27b97Y+PrvP4XvY11r3t+0Ln0MA7SGibO1A+SXHHr7GTl/Vnv9QbYMqt93bfp/k1OqWn9yPbTDhmc+3HD8c9wk/vMC2nX68xHlHj+mZRW3fXzh+x+PD833m+tLjPoUo/IQ+mdEhBGGCz9ombH20KTKdP982bvZ/iPHA0/1sLZn9MfuM5rzfp1don6ghxhj/M6XUe3vb/uPRn38d+B+nz38a+PdijC3wA6XU7wN/HPjPn3sNEr/cAYjLvnP/k9ptQiO3sT9s/7tD58/XriqpVJZNZz9yVmcy132TRSlFVVVDUGLf5Bz7MPMxzrmdc36W7bZBkv2W4/53XTfcZ35ORUqfm0wm2L7nZimkpT7dV6YvG2vG4zII+RpK7YKyn+fHHDT4ka/2k9rYFzvWbg4J3cPP5dWwiy/av2fa4JfVw2Ix9gXuaGije3OdQynQRTE817aX8a21kXrU1rJarXDOE9oeo8GbuE2FzIzuBxZBnTTeceLMIWHzWbtxxu2QH/WQG+q2vr1s+yx8iP8c8O+nz+8gAjK3D9K2Z5pS6s8CfxbgdF5/4s3s++nytue1Q98/75h9c338om/zEe6vVPvt0Kq1bya/bD8/yzbu13jxyfjDLPjHpnAOBFlrB1VsXwNUahxsEg3vedrgIVfJ8Oz39j10D/ufD51vX2D9JF0zL9p2+xAgavGW7o3DGOOgacvfI+p+pQbK/vy+4nBu8c0qnRejrQ8yRDGxQdiYIumLXFBNqa2qvdP2nY3qls+3z4tPavvvb//zT2p+fCqBqJT63wAO+LfzpgO7HXwaMcZfB34d4Mv3juLYZ/c8E/FWs2xvv/3Phybsix6vlNqSYx5QyQ/lGud9+1QzJPvfxhM2hDCs9vum9+fZnolOpoLz+wLROTcEV5RSwo4dhGB0rN2PTf9s7t6W+LUzWcbm4y0ujP3fLzrZDgnH16WN70fFRDfH1qcswjAJtmEOiKaYKoDikuUh4w2UDgM9mLaF1HEuCiBAcKRChgM9WvSjYCKgdOJKjFsBpAe3zLZ/u+OdtG37+SfRbpu/eaH4NO2VBaJS6p9Bgi3/SNyOrg+AL412exf46EXON47uAgd9aWOw8G34wP3V4zYBOz7vwdV479jnkTuMr7sv2A755fL3YyGyf/yrtVcbDeM+ZsHd9/0OzCbfSzb9jbVMphNhDt+rqf3M89z/LguAcc9j5uzbvoPhWahMFJyOyTWb07YduFTaX8zyQyZyHBx1QxqbUuIP3Ht+r/YmXvaoTOawN7bG4yD1bxj/w33LMwiIQPQh4hPjgyIJNqUxtpBxZqXOS2Dr9hnG5WhOKa0kQBNB+CBl4Y7Dc2O3r4wF4C4t3Zio4pO0++c+pRecF59WmXglgaiU+pPAnwP+oRjjevTVfwj8O0qpfx14G/gZ4L98kXPuC4v8e6xB7Quv/QjuiwjDQ5rYrnl3mLlmDI8ZH5Ovu/d8hs/7aW+H+vCsifmqy9yrHZeffY4Aj1P2xj7EbC577yljxNqFLBQvC73ZXviZ7xQH3kUUUTX28IaRpj6G/khfxZyMe5Mz/1Y5yKNGjv+RFRjjqwrDV9OMDo3tHS2M7f2GEPAxB1DEzM0gbD+Qw6bzsfU55oU3ELfV+WIcMpCytSI0v6RnHqW8QEpkGPqn1BA4OTQHhnfBYDQ/893uM7v9oX3e1tKLwG7+XeBPAHeVUh8Afx6JKlfAX0kd/usxxv9ZjPF3lFK/AfwdxJT+F+JQD/HF2ti/Ntai9k3RQ4Lp0LnyPp90zUO/D/m6DvUnr9yDaZGix7BLVDpOazsUVR7f/4sEkJ5t+76dF2uZYSf3KwdIbqMuG2u/UijKjeAdYYhAb3v0YtE/+epZbV0plSKlh/2d+4vpeEzcBqo/xKn46RajV2/WmpF7Ib/70fgauTK893S91D/pnN9aGGhQirKqB1M5K+O53ooEyqTUaUjaYdf3sqARpeqjAhPCUGM8hIDzDm2eHfe5HZo/A3BJP391edXn/ZMSlC8SZf6nD2z+Pz5n/78A/IWX7cjzBuNYi8oO/du0qkPm774wPXS98aQZH7N//Lg/478P9fXQ98DByXjonl+2verg2ndPjLNz9s89CBqTiV39MFHzucbadNYVRNEbqWAveD/5Pe0vFPsCcb/tLyi3uUVeh/aM+0Zt/XRZk8v3KhkoHu+32vuwv1JoIxVbQvACwYkxLVBK0viiRyHa5K4rJ0F24thPLp9DRLRKvQvoHuuBed+MZU/6edrx+Vrh8yys582Dn4RQfG0yVcZRzPz3eKLuRzlfVEMcf7+v1e2bU/sUXfs+yn0Td9z3fQ1lfMz+50Mr7U9rgiq1JYEda7rj78fCaJiYUQJGru93NMRxMEUptVMSYAdmxLOKw/OGd/Aet+eLPeRmeUZwH/BF53bbsT/1NvRjey+DuewliDVoyyqVrNIaVK6QB13v5P04h9IWpSPrpkPhsXrrM3Z+JNaSRumzSzMKIihGhuJWIPJX57EcIYYMkWN7LrVdBPfl1vOEYd72k1AYXqS9FgJxX+Dlbbep6M8b3Pvn2G+3vYDxz/O0w+dtHx83Fi77AmZ8jlfJSPms234fDgn1HMgaa3nBb027Q0Ivay9qdB54Vhhu9+dWi9/HiI+iHcWw61IYFq40q7OJKYQHWzeGTrWR04yGrbKzG1BR8BzS6lvbqwrU4KXusg+7Qj7GSGCUM66UlPnUMaXgpbKfxoqARLQ87z2bzYYuCcR6OsOqYruYuW3RrOHZszd+4y5LUX6mwz6j9zp6APJre/YdP+PzntNtrpkX+Xt7rHpG+L5sey0EImzT2W7TtMYPbJ9i6lXboXS9fK2xZpSvNe7HISEy7uv4XLcJ0HyOQwL88xKSMe6Crw/5SPf7Y4xBhYDzSba8gG90/PxiSOzQ7C1ucdj8jKaXMy0yvGSXsUhS+pRSqaxo2DLzpCqGBoPVSWNN/rCYz7+3YL2KMHz1FgleIF2BrKXleydljgy9Ey3QiAAzEanUpw2980njE4TAarWi7Xp65zk69klzjFL3uW+fITjZmt67Czps54KPAR13raZ9TX13rOftLyYAn6fI7I+j29uLJN/d3l4Pgaie1RJ3JtCe6Qvb/ccv41AkGHYnbD7nuO1PvudppfvHHRLctw+Q17Pt+//G72Ffcx5PHmut0Emp7SDMNVV23k2inx+2sdVI8rW0TvT2PPs+YJtLnfGRY+hVNvnHGmz2ayq1JaoYC+zx+ceL2+f+rmKuqQI56p0FdWSrNeai9pCeI6QiX9t72AZdelbrhq7vcE4WBm0M2lp617JpG6qywhaWwhTPLF4hxgTZ2c6fQbtU2/Gxh5s6MOZf7Vnuz5nP8928FgJR8Sz0ZL+9iCb4PM3mkx7mvsl96DzP68O+AH+R8x36/CJ9/azbvvk5Nvf3U8fGqXcixGLCaWyP3/G9foK/KJ93+L23GObfYz/aOI3z0Psd75e/21/s9i2AnXf0HNP9J9FyEGLrSxjU5FtdLjsHwzaSn+67dw7n/JAYMGjSJBq3uE0ffSbIF7cOhAGrmfsy7BLzt+Nu7LbsmPwMhvNt7/m2/V75Oq+DI1kp9RhYAU9+2n0B7vJ69ANen7580Y/d9rr0A16fvryO/fhKjPHeyxz8WghEAKXUb8YYf+WLfmzb69KXL/rxevYDXp++/GHpx6fzQH7RvmhftC/aH6L2hUD8on3RvmhftNReJ4H46z/tDqT2uvQDXp++fNGP3fa69ANen778oejHa+ND/KJ90b5oX7SfdnudNMQv2hfti/ZF+6m2LwTiF+2L9kX7oqX2WghEpdSfVEp9Vyn1+0qpX/0cr/slpdR/opT6u0qp31FK/S/S9jOl1F9RSv1e+n36OfXHKKX+plLqP/pp9UMpdaKU+g+UUr+bnss/8FPqx7+U3slvK6X+XaVU/Xn1Qyn1byilHimlfnu07dZrK6V+LY3d7yql/vs/4X78q+nd/NdKqf+7Uurkp9GP0Xf/K6VUVErd/Un343l9UUr9z9P1fkcp9a+8cl/207M+7x8kz+EPgK8BJfBbwLc/p2u/Bfxy+rxAKgh+G/hXgF9N238V+Jc/p/78L4F/B/iP0t+fez+Afwv459PnEjj5vPuB1OH5ATBJf/8G8D/9vPoB/LeBXwZ+e7Tt4LXTePkthB/0q2ksm59gP/57gE2f/+WfVj/S9i8Bfxn4EXD3J92P5zyTfxj4q0CV/r7/qn35iU6uF7zBfwD4y6O/fw34tZ9SX/4S8N8Fvgu8lba9BXz3c7j2u8BfA/47I4H4ufYDOEqCSO1t/7z78Q7wPnCGpJf+R0kQfG79AN7bm3QHr70/XpOA+Ad+Uv3Y++5/BPzbP61+AP8B8EeBH44E4k+0H7e8m98A/tED+710X14HkzkP/txurdT3k2xKSq3+EvBfAG/EGB8ApN/3P4cu/G+B/zW7TPmfdz++BjwG/k/JdP8/KKVmn3c/YowfAv8a8GPgAXAVpfTtT+O95HbbtX+a4/efA/6fP41+KKX+ceDDGONv7X3103ge3wT+QaXUf6GU+v+1d/auTcZBHP98oVaoLr4gVjq0iLrqIBR1KK2LRepasNDBf8DFQQqC/4CrLk5WFNFQ+gcIjr4V36CCFgtmqNXJtcM53JWG2gRNk9+T4T4Qkjy/4b55crknd5df7oWks+1q6YWAuNNu7KK/BZK0H3gGXDez3yVth/3LwLqZvS1text9eDpy18zO4PvLi9V0N4n63BU8zTkG7JM0U1rHP1KJ/2oXEy87YHsAmANu7bRcSkcDfcABYBS4ATyRmv7dTkstvRAQ257U1wkk7cGD4UMzq8XhH5IGY30QWO+yjPPAlKRV4DEwLmm+Ah11oG5mL+P5UzxAltZxEfhmZj/NbAOoAecq0NFIM9vF/VdbEy+vWuSChXUcxy9W78Nnh4AlSUcL69ikDtTMeYVnWYfb0dILAfE1cELSiKR+YBqf3td14ipyH1g2szsNS4vAbDyexWuLXcPMbprZkJkN46//uZnNVKBjDfgu6VQcmsAHhhXVgafKo5IG4j2aAJYr0NFIM9uLwLSkvZJG+I9Jk+2grYmXU/b3xMsiOszso5kdMbPh8Nk63pxcK6mjgQW89o6kk3gz8FdbWjpZ7NxFkXQS7/CuAHMF7V7Av0J/AN7FbRI4hDc4vsT9wYKaxthqqhTXAZwG3sQ5WcBTkSp03AY+A5+AB3insIgO4BFeu9zAP+zXWtnG08cVvPFyqcs6vuJ1sU1/vVeFjm3rq0RTpZs6WpyTfmA+fGUJGG9XS27dS5IkCXohZU6SJOkJMiAmSZIEGRCTJEmCDIhJkiRBBsQkSZIgA2KSJEmQATFJkiT4A451MaWLf06s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67" name="תיבת טקסט 9">
            <a:extLst>
              <a:ext uri="{FF2B5EF4-FFF2-40B4-BE49-F238E27FC236}">
                <a16:creationId xmlns="" xmlns:a16="http://schemas.microsoft.com/office/drawing/2014/main" id="{FB6DE5B3-D0C5-48FA-96C6-5876579B5579}"/>
              </a:ext>
            </a:extLst>
          </p:cNvPr>
          <p:cNvSpPr txBox="1"/>
          <p:nvPr/>
        </p:nvSpPr>
        <p:spPr>
          <a:xfrm>
            <a:off x="1792742" y="2092981"/>
            <a:ext cx="89647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endParaRPr lang="en-US" sz="2000" b="1" dirty="0" smtClean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2000" b="1" dirty="0" smtClean="0">
                <a:latin typeface="+mj-lt"/>
                <a:ea typeface="+mj-ea"/>
                <a:cs typeface="+mj-cs"/>
              </a:rPr>
              <a:t>There are a large number of factors that influence extinction, the biggest impacts we found are the number of threats, which habitat-loss is above all, the species location, breeding factors and more, each with its own strength of influence.</a:t>
            </a:r>
          </a:p>
          <a:p>
            <a:pPr algn="l" rtl="0"/>
            <a:r>
              <a:rPr lang="en-US" sz="2000" b="1" dirty="0" smtClean="0">
                <a:latin typeface="+mj-lt"/>
                <a:ea typeface="+mj-ea"/>
                <a:cs typeface="+mj-cs"/>
              </a:rPr>
              <a:t> </a:t>
            </a:r>
          </a:p>
          <a:p>
            <a:pPr algn="l" rtl="0"/>
            <a:r>
              <a:rPr lang="en-US" sz="2000" b="1" dirty="0" smtClean="0">
                <a:latin typeface="+mj-lt"/>
                <a:ea typeface="+mj-ea"/>
                <a:cs typeface="+mj-cs"/>
              </a:rPr>
              <a:t>While we succeeded in creating a model to predict the extinction of a species, </a:t>
            </a:r>
            <a:r>
              <a:rPr lang="en-US" sz="2000" b="1" dirty="0" smtClean="0"/>
              <a:t>there </a:t>
            </a:r>
            <a:r>
              <a:rPr lang="en-US" sz="2000" b="1" dirty="0"/>
              <a:t>seems to be a </a:t>
            </a:r>
            <a:r>
              <a:rPr lang="en-US" sz="2000" b="1" dirty="0" smtClean="0"/>
              <a:t>big lack of data on them.</a:t>
            </a:r>
            <a:endParaRPr lang="en-US" sz="2000" b="1" dirty="0"/>
          </a:p>
          <a:p>
            <a:pPr algn="l" rtl="0"/>
            <a:r>
              <a:rPr lang="en-US" sz="2000" b="1" dirty="0" smtClean="0">
                <a:latin typeface="+mj-lt"/>
                <a:ea typeface="+mj-ea"/>
                <a:cs typeface="+mj-cs"/>
              </a:rPr>
              <a:t>There are a lot more properties and variables that influence extinction which could improve the model greatly and </a:t>
            </a:r>
            <a:r>
              <a:rPr lang="en-US" sz="2000" b="1" dirty="0" smtClean="0">
                <a:latin typeface="+mj-lt"/>
                <a:ea typeface="+mj-ea"/>
                <a:cs typeface="+mj-cs"/>
              </a:rPr>
              <a:t>have it </a:t>
            </a:r>
            <a:r>
              <a:rPr lang="en-US" sz="2000" b="1" dirty="0" smtClean="0">
                <a:latin typeface="+mj-lt"/>
                <a:ea typeface="+mj-ea"/>
                <a:cs typeface="+mj-cs"/>
              </a:rPr>
              <a:t>create </a:t>
            </a:r>
            <a:r>
              <a:rPr lang="en-US" sz="2000" b="1" dirty="0" smtClean="0">
                <a:latin typeface="+mj-lt"/>
                <a:ea typeface="+mj-ea"/>
                <a:cs typeface="+mj-cs"/>
              </a:rPr>
              <a:t>a more accurate and real-life like results. </a:t>
            </a:r>
          </a:p>
          <a:p>
            <a:pPr algn="ctr" rtl="0"/>
            <a:endParaRPr lang="en-US" sz="2000" b="1" dirty="0" smtClean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smtClean="0">
                <a:latin typeface="+mj-lt"/>
                <a:ea typeface="+mj-ea"/>
                <a:cs typeface="+mj-cs"/>
              </a:rPr>
              <a:t>                                           </a:t>
            </a:r>
            <a:r>
              <a:rPr lang="en-US" sz="2000" b="1" u="sng" dirty="0" smtClean="0">
                <a:latin typeface="+mj-lt"/>
                <a:ea typeface="+mj-ea"/>
                <a:cs typeface="+mj-cs"/>
              </a:rPr>
              <a:t>Species to be Extinct by our model</a:t>
            </a:r>
            <a:r>
              <a:rPr lang="en-US" sz="2000" b="1" dirty="0" smtClean="0">
                <a:latin typeface="+mj-lt"/>
                <a:ea typeface="+mj-ea"/>
                <a:cs typeface="+mj-cs"/>
              </a:rPr>
              <a:t>:</a:t>
            </a:r>
          </a:p>
          <a:p>
            <a:pPr algn="l" rtl="0"/>
            <a:endParaRPr lang="en-US" sz="2000" b="1" dirty="0">
              <a:latin typeface="+mj-lt"/>
              <a:ea typeface="+mj-ea"/>
              <a:cs typeface="+mj-cs"/>
            </a:endParaRPr>
          </a:p>
        </p:txBody>
      </p:sp>
      <p:grpSp>
        <p:nvGrpSpPr>
          <p:cNvPr id="168" name="קבוצה 167"/>
          <p:cNvGrpSpPr/>
          <p:nvPr/>
        </p:nvGrpSpPr>
        <p:grpSpPr>
          <a:xfrm>
            <a:off x="-135890" y="1202663"/>
            <a:ext cx="12407535" cy="4797906"/>
            <a:chOff x="-155564" y="2185339"/>
            <a:chExt cx="12407535" cy="4797906"/>
          </a:xfrm>
        </p:grpSpPr>
        <p:pic>
          <p:nvPicPr>
            <p:cNvPr id="169" name="תמונה 16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8005" y="4938307"/>
              <a:ext cx="1665911" cy="1080000"/>
            </a:xfrm>
            <a:prstGeom prst="rect">
              <a:avLst/>
            </a:prstGeom>
          </p:spPr>
        </p:pic>
        <p:grpSp>
          <p:nvGrpSpPr>
            <p:cNvPr id="170" name="קבוצה 169"/>
            <p:cNvGrpSpPr/>
            <p:nvPr/>
          </p:nvGrpSpPr>
          <p:grpSpPr>
            <a:xfrm>
              <a:off x="-155564" y="2185339"/>
              <a:ext cx="12407535" cy="4797906"/>
              <a:chOff x="-155564" y="2185339"/>
              <a:chExt cx="12407535" cy="4797906"/>
            </a:xfrm>
          </p:grpSpPr>
          <p:grpSp>
            <p:nvGrpSpPr>
              <p:cNvPr id="171" name="קבוצה 170"/>
              <p:cNvGrpSpPr/>
              <p:nvPr/>
            </p:nvGrpSpPr>
            <p:grpSpPr>
              <a:xfrm>
                <a:off x="-155564" y="2185339"/>
                <a:ext cx="12407535" cy="4797906"/>
                <a:chOff x="-155564" y="2185339"/>
                <a:chExt cx="12407535" cy="4797906"/>
              </a:xfrm>
            </p:grpSpPr>
            <p:pic>
              <p:nvPicPr>
                <p:cNvPr id="173" name="תמונה 17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143751" y="5897072"/>
                  <a:ext cx="788571" cy="1080000"/>
                </a:xfrm>
                <a:prstGeom prst="rect">
                  <a:avLst/>
                </a:prstGeom>
              </p:spPr>
            </p:pic>
            <p:pic>
              <p:nvPicPr>
                <p:cNvPr id="174" name="תמונה 17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136514" y="4956249"/>
                  <a:ext cx="930977" cy="1080000"/>
                </a:xfrm>
                <a:prstGeom prst="rect">
                  <a:avLst/>
                </a:prstGeom>
              </p:spPr>
            </p:pic>
            <p:grpSp>
              <p:nvGrpSpPr>
                <p:cNvPr id="175" name="קבוצה 174"/>
                <p:cNvGrpSpPr/>
                <p:nvPr/>
              </p:nvGrpSpPr>
              <p:grpSpPr>
                <a:xfrm>
                  <a:off x="491103" y="2189849"/>
                  <a:ext cx="11760868" cy="4793396"/>
                  <a:chOff x="491103" y="2189849"/>
                  <a:chExt cx="11760868" cy="4793396"/>
                </a:xfrm>
              </p:grpSpPr>
              <p:pic>
                <p:nvPicPr>
                  <p:cNvPr id="178" name="תמונה 177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9123898" y="3107876"/>
                    <a:ext cx="1148571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179" name="תמונה 178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1228961" y="2501746"/>
                    <a:ext cx="1000292" cy="720000"/>
                  </a:xfrm>
                  <a:prstGeom prst="rect">
                    <a:avLst/>
                  </a:prstGeom>
                </p:spPr>
              </p:pic>
              <p:pic>
                <p:nvPicPr>
                  <p:cNvPr id="180" name="תמונה 179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0738371" y="3119008"/>
                    <a:ext cx="1513599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181" name="תמונה 180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0291923" y="2498564"/>
                    <a:ext cx="1069960" cy="720000"/>
                  </a:xfrm>
                  <a:prstGeom prst="rect">
                    <a:avLst/>
                  </a:prstGeom>
                </p:spPr>
              </p:pic>
              <p:pic>
                <p:nvPicPr>
                  <p:cNvPr id="182" name="תמונה 181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149525" y="3098492"/>
                    <a:ext cx="113215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183" name="תמונה 182"/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535258" y="3375660"/>
                    <a:ext cx="2844261" cy="855784"/>
                  </a:xfrm>
                  <a:prstGeom prst="rect">
                    <a:avLst/>
                  </a:prstGeom>
                </p:spPr>
              </p:pic>
              <p:pic>
                <p:nvPicPr>
                  <p:cNvPr id="184" name="תמונה 183"/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150971" y="4007874"/>
                    <a:ext cx="788571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185" name="תמונה 184"/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0834687" y="4044484"/>
                    <a:ext cx="1417284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186" name="תמונה 185"/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0107409" y="3109753"/>
                    <a:ext cx="788571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187" name="תמונה 186"/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420246" y="4044484"/>
                    <a:ext cx="160494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188" name="תמונה 187"/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8161531" y="4044735"/>
                    <a:ext cx="1454343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189" name="תמונה 188"/>
                  <p:cNvPicPr>
                    <a:picLocks noChangeAspect="1"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0733087" y="4955710"/>
                    <a:ext cx="1518884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190" name="תמונה 189"/>
                  <p:cNvPicPr>
                    <a:picLocks noChangeAspect="1"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9360318" y="4955710"/>
                    <a:ext cx="1592032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191" name="תמונה 190"/>
                  <p:cNvPicPr>
                    <a:picLocks noChangeAspect="1"/>
                  </p:cNvPicPr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0886738" y="5890899"/>
                    <a:ext cx="1322445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192" name="תמונה 191"/>
                  <p:cNvPicPr>
                    <a:picLocks noChangeAspect="1"/>
                  </p:cNvPicPr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9629555" y="5878200"/>
                    <a:ext cx="1454343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193" name="תמונה 192"/>
                  <p:cNvPicPr>
                    <a:picLocks noChangeAspect="1"/>
                  </p:cNvPicPr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8335782" y="5884550"/>
                    <a:ext cx="1497371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194" name="תמונה 193"/>
                  <p:cNvPicPr>
                    <a:picLocks noChangeAspect="1"/>
                  </p:cNvPicPr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6455851" y="4947009"/>
                    <a:ext cx="1639363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195" name="תמונה 194"/>
                  <p:cNvPicPr>
                    <a:picLocks noChangeAspect="1"/>
                  </p:cNvPicPr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7715698" y="5873457"/>
                    <a:ext cx="788571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196" name="תמונה 195"/>
                  <p:cNvPicPr>
                    <a:picLocks noChangeAspect="1"/>
                  </p:cNvPicPr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6476960" y="5876636"/>
                    <a:ext cx="1454343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197" name="תמונה 196"/>
                  <p:cNvPicPr>
                    <a:picLocks noChangeAspect="1"/>
                  </p:cNvPicPr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5000101" y="5890899"/>
                    <a:ext cx="1665911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198" name="תמונה 197"/>
                  <p:cNvPicPr>
                    <a:picLocks noChangeAspect="1"/>
                  </p:cNvPicPr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6780792" y="4002764"/>
                    <a:ext cx="1592032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199" name="תמונה 198"/>
                  <p:cNvPicPr>
                    <a:picLocks noChangeAspect="1"/>
                  </p:cNvPicPr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4801146" y="3408195"/>
                    <a:ext cx="969562" cy="720000"/>
                  </a:xfrm>
                  <a:prstGeom prst="rect">
                    <a:avLst/>
                  </a:prstGeom>
                </p:spPr>
              </p:pic>
              <p:pic>
                <p:nvPicPr>
                  <p:cNvPr id="200" name="תמונה 199"/>
                  <p:cNvPicPr>
                    <a:picLocks noChangeAspect="1"/>
                  </p:cNvPicPr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3910963" y="3397284"/>
                    <a:ext cx="1021195" cy="720000"/>
                  </a:xfrm>
                  <a:prstGeom prst="rect">
                    <a:avLst/>
                  </a:prstGeom>
                </p:spPr>
              </p:pic>
              <p:pic>
                <p:nvPicPr>
                  <p:cNvPr id="201" name="תמונה 200"/>
                  <p:cNvPicPr>
                    <a:picLocks noChangeAspect="1"/>
                  </p:cNvPicPr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806672" y="2189849"/>
                    <a:ext cx="977143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02" name="תמונה 201"/>
                  <p:cNvPicPr>
                    <a:picLocks noChangeAspect="1"/>
                  </p:cNvPicPr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2935584" y="3149220"/>
                    <a:ext cx="1101429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03" name="תמונה 202"/>
                  <p:cNvPicPr>
                    <a:picLocks noChangeAspect="1"/>
                  </p:cNvPicPr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5746492" y="4958707"/>
                    <a:ext cx="882857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04" name="תמונה 203"/>
                  <p:cNvPicPr>
                    <a:picLocks noChangeAspect="1"/>
                  </p:cNvPicPr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4485575" y="4960871"/>
                    <a:ext cx="1454343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05" name="תמונה 204"/>
                  <p:cNvPicPr>
                    <a:picLocks noChangeAspect="1"/>
                  </p:cNvPicPr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370402" y="5890899"/>
                    <a:ext cx="1824324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06" name="תמונה 205"/>
                  <p:cNvPicPr>
                    <a:picLocks noChangeAspect="1"/>
                  </p:cNvPicPr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3213653" y="4964716"/>
                    <a:ext cx="1475857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07" name="תמונה 206"/>
                  <p:cNvPicPr>
                    <a:picLocks noChangeAspect="1"/>
                  </p:cNvPicPr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817760" y="4956716"/>
                    <a:ext cx="160494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08" name="תמונה 207"/>
                  <p:cNvPicPr>
                    <a:picLocks noChangeAspect="1"/>
                  </p:cNvPicPr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2102851" y="5903245"/>
                    <a:ext cx="1454343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09" name="תמונה 208"/>
                  <p:cNvPicPr>
                    <a:picLocks noChangeAspect="1"/>
                  </p:cNvPicPr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491103" y="5890899"/>
                    <a:ext cx="1824324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10" name="תמונה 209"/>
                  <p:cNvPicPr>
                    <a:picLocks noChangeAspect="1"/>
                  </p:cNvPicPr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604514" y="4955710"/>
                    <a:ext cx="1415618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11" name="תמונה 210"/>
                  <p:cNvPicPr>
                    <a:picLocks noChangeAspect="1"/>
                  </p:cNvPicPr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1593928" y="3137360"/>
                    <a:ext cx="1531793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12" name="תמונה 211"/>
                  <p:cNvPicPr>
                    <a:picLocks noChangeAspect="1"/>
                  </p:cNvPicPr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707421" y="3137360"/>
                    <a:ext cx="1058571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13" name="תמונה 212"/>
                  <p:cNvPicPr>
                    <a:picLocks noChangeAspect="1"/>
                  </p:cNvPicPr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744859" y="4010242"/>
                    <a:ext cx="1604940" cy="1080000"/>
                  </a:xfrm>
                  <a:prstGeom prst="rect">
                    <a:avLst/>
                  </a:prstGeom>
                </p:spPr>
              </p:pic>
              <p:pic>
                <p:nvPicPr>
                  <p:cNvPr id="214" name="תמונה 213"/>
                  <p:cNvPicPr>
                    <a:picLocks noChangeAspect="1"/>
                  </p:cNvPicPr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3336049" y="3997541"/>
                    <a:ext cx="1604940" cy="1121781"/>
                  </a:xfrm>
                  <a:prstGeom prst="rect">
                    <a:avLst/>
                  </a:prstGeom>
                </p:spPr>
              </p:pic>
              <p:pic>
                <p:nvPicPr>
                  <p:cNvPr id="215" name="תמונה 214"/>
                  <p:cNvPicPr>
                    <a:picLocks noChangeAspect="1"/>
                  </p:cNvPicPr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1256058" y="4064988"/>
                    <a:ext cx="2301136" cy="10800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6" name="תמונה 175"/>
                <p:cNvPicPr>
                  <a:picLocks noChangeAspect="1"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-138845" y="2185339"/>
                  <a:ext cx="1101429" cy="1080000"/>
                </a:xfrm>
                <a:prstGeom prst="rect">
                  <a:avLst/>
                </a:prstGeom>
              </p:spPr>
            </p:pic>
            <p:pic>
              <p:nvPicPr>
                <p:cNvPr id="177" name="תמונה 176"/>
                <p:cNvPicPr>
                  <a:picLocks noChangeAspect="1"/>
                </p:cNvPicPr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-155564" y="3124660"/>
                  <a:ext cx="1050000" cy="1080000"/>
                </a:xfrm>
                <a:prstGeom prst="rect">
                  <a:avLst/>
                </a:prstGeom>
              </p:spPr>
            </p:pic>
          </p:grpSp>
          <p:pic>
            <p:nvPicPr>
              <p:cNvPr id="172" name="תמונה 171"/>
              <p:cNvPicPr>
                <a:picLocks noChangeAspect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-155564" y="4063981"/>
                <a:ext cx="1639363" cy="10344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39337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  <a14:imgEffect>
                      <a14:colorTemperature colorTemp="8416"/>
                    </a14:imgEffect>
                    <a14:imgEffect>
                      <a14:saturation sat="80000"/>
                    </a14:imgEffect>
                    <a14:imgEffect>
                      <a14:brightnessContrast bright="-10000" contrast="-23000"/>
                    </a14:imgEffect>
                  </a14:imgLayer>
                </a14:imgProps>
              </a:ext>
            </a:extLst>
          </a:blip>
          <a:srcRect r="877" b="1774"/>
          <a:stretch/>
        </p:blipFill>
        <p:spPr>
          <a:xfrm>
            <a:off x="2374071" y="3913239"/>
            <a:ext cx="7173052" cy="2944761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5" name="כותרת 1"/>
          <p:cNvSpPr txBox="1">
            <a:spLocks/>
          </p:cNvSpPr>
          <p:nvPr/>
        </p:nvSpPr>
        <p:spPr>
          <a:xfrm>
            <a:off x="702797" y="2337036"/>
            <a:ext cx="10515600" cy="13528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1" anchor="ctr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b="1" dirty="0">
                <a:ln>
                  <a:solidFill>
                    <a:sysClr val="windowText" lastClr="000000"/>
                  </a:solidFill>
                </a:ln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Data Extraction</a:t>
            </a:r>
            <a:endParaRPr lang="he-IL" sz="11500" b="1" dirty="0">
              <a:ln>
                <a:solidFill>
                  <a:sysClr val="windowText" lastClr="000000"/>
                </a:solidFill>
              </a:ln>
              <a:solidFill>
                <a:srgbClr val="1359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9907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70445" y="-14567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Crawling and Scraping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941895" y="1179888"/>
            <a:ext cx="10917025" cy="5678112"/>
          </a:xfrm>
        </p:spPr>
        <p:txBody>
          <a:bodyPr>
            <a:normAutofit fontScale="92500" lnSpcReduction="10000"/>
          </a:bodyPr>
          <a:lstStyle/>
          <a:p>
            <a:pPr marL="0" indent="0" algn="l" rtl="0">
              <a:buNone/>
            </a:pPr>
            <a:r>
              <a:rPr lang="en-US" b="1" dirty="0" smtClean="0"/>
              <a:t>Wikipedia:</a:t>
            </a:r>
          </a:p>
          <a:p>
            <a:pPr marL="457200" indent="-457200" algn="l" rtl="0">
              <a:buAutoNum type="arabicPeriod"/>
            </a:pPr>
            <a:r>
              <a:rPr lang="en-US" sz="2400" dirty="0" smtClean="0"/>
              <a:t>Extracting specific data of the extinct animals from the main page tables.</a:t>
            </a:r>
          </a:p>
          <a:p>
            <a:pPr marL="457200" indent="-457200" algn="l" rtl="0">
              <a:buAutoNum type="arabicPeriod"/>
            </a:pPr>
            <a:r>
              <a:rPr lang="en-US" sz="2400" dirty="0"/>
              <a:t>E</a:t>
            </a:r>
            <a:r>
              <a:rPr lang="en-US" sz="2400" dirty="0" smtClean="0"/>
              <a:t>xtracting the rest of the animal data from the </a:t>
            </a:r>
            <a:r>
              <a:rPr lang="en-US" sz="2400" dirty="0"/>
              <a:t>animal's </a:t>
            </a:r>
            <a:r>
              <a:rPr lang="en-US" sz="2400" dirty="0" smtClean="0"/>
              <a:t>page link in the same crawl.</a:t>
            </a:r>
          </a:p>
          <a:p>
            <a:pPr marL="457200" indent="-457200" algn="l" rtl="0">
              <a:buAutoNum type="arabicPeriod"/>
            </a:pPr>
            <a:r>
              <a:rPr lang="en-US" sz="2400" dirty="0" smtClean="0"/>
              <a:t>Creating an </a:t>
            </a:r>
            <a:r>
              <a:rPr lang="en-GB" sz="2400" dirty="0" smtClean="0"/>
              <a:t>extinction specific </a:t>
            </a:r>
            <a:r>
              <a:rPr lang="en-US" sz="2400" dirty="0" smtClean="0"/>
              <a:t>Data-frame </a:t>
            </a:r>
            <a:r>
              <a:rPr lang="en-US" sz="2400" dirty="0"/>
              <a:t>and saving it as a csv </a:t>
            </a:r>
            <a:r>
              <a:rPr lang="en-US" sz="2400" dirty="0" smtClean="0"/>
              <a:t>file.</a:t>
            </a:r>
            <a:endParaRPr lang="he-IL" sz="2400" dirty="0" smtClean="0"/>
          </a:p>
          <a:p>
            <a:pPr marL="0" indent="0" algn="l" rtl="0">
              <a:buNone/>
            </a:pPr>
            <a:r>
              <a:rPr lang="he-IL" sz="2400" dirty="0" smtClean="0"/>
              <a:t> </a:t>
            </a:r>
          </a:p>
          <a:p>
            <a:pPr marL="0" indent="0" algn="l" rtl="0">
              <a:buNone/>
            </a:pPr>
            <a:r>
              <a:rPr lang="en-US" b="1" dirty="0" smtClean="0"/>
              <a:t>A-Z Animals:</a:t>
            </a:r>
          </a:p>
          <a:p>
            <a:pPr marL="457200" indent="-457200" algn="l" rtl="0">
              <a:buFont typeface="Arial" panose="020B0604020202020204" pitchFamily="34" charset="0"/>
              <a:buAutoNum type="arabicPeriod"/>
            </a:pPr>
            <a:r>
              <a:rPr lang="en-US" sz="2400" dirty="0" smtClean="0"/>
              <a:t>Extracting all of the animals page links from the main page to a Data-frame</a:t>
            </a:r>
          </a:p>
          <a:p>
            <a:pPr marL="457200" indent="-457200" algn="l" rtl="0">
              <a:buFont typeface="Arial" panose="020B0604020202020204" pitchFamily="34" charset="0"/>
              <a:buAutoNum type="arabicPeriod"/>
            </a:pPr>
            <a:r>
              <a:rPr lang="en-US" sz="2400" dirty="0" smtClean="0"/>
              <a:t>Extracting all of the animals data by link .</a:t>
            </a:r>
          </a:p>
          <a:p>
            <a:pPr marL="457200" indent="-457200" algn="l" rtl="0">
              <a:buFont typeface="Arial" panose="020B0604020202020204" pitchFamily="34" charset="0"/>
              <a:buAutoNum type="arabicPeriod"/>
            </a:pPr>
            <a:r>
              <a:rPr lang="en-US" sz="2400" dirty="0" smtClean="0"/>
              <a:t>Creating a Data-frame and saving it as a csv file.</a:t>
            </a:r>
            <a:r>
              <a:rPr lang="he-IL" sz="2400" dirty="0" smtClean="0"/>
              <a:t> </a:t>
            </a:r>
            <a:endParaRPr lang="en-US" sz="2400" dirty="0" smtClean="0"/>
          </a:p>
          <a:p>
            <a:pPr marL="457200" indent="-457200" algn="l" rtl="0">
              <a:buFont typeface="Arial" panose="020B0604020202020204" pitchFamily="34" charset="0"/>
              <a:buAutoNum type="arabicPeriod"/>
            </a:pPr>
            <a:endParaRPr lang="en-US" sz="2400" dirty="0" smtClean="0"/>
          </a:p>
          <a:p>
            <a:pPr marL="0" indent="0" algn="l" rtl="0">
              <a:lnSpc>
                <a:spcPct val="110000"/>
              </a:lnSpc>
              <a:buNone/>
            </a:pPr>
            <a:r>
              <a:rPr lang="en-US" sz="2400" dirty="0"/>
              <a:t>Both </a:t>
            </a:r>
            <a:r>
              <a:rPr lang="en-US" sz="2400" dirty="0" err="1" smtClean="0"/>
              <a:t>crawlings</a:t>
            </a:r>
            <a:r>
              <a:rPr lang="en-US" sz="2400" dirty="0" smtClean="0"/>
              <a:t> </a:t>
            </a:r>
            <a:r>
              <a:rPr lang="en-US" sz="2400" dirty="0"/>
              <a:t>used the same method of creating a properties and values </a:t>
            </a:r>
            <a:r>
              <a:rPr lang="en-US" sz="2400" dirty="0" smtClean="0"/>
              <a:t>list:</a:t>
            </a:r>
          </a:p>
          <a:p>
            <a:pPr marL="0" indent="0" algn="l" rtl="0">
              <a:lnSpc>
                <a:spcPct val="110000"/>
              </a:lnSpc>
              <a:buNone/>
            </a:pPr>
            <a:r>
              <a:rPr lang="en-US" sz="2400" dirty="0" smtClean="0"/>
              <a:t>At </a:t>
            </a:r>
            <a:r>
              <a:rPr lang="en-US" sz="2400" dirty="0"/>
              <a:t>the end of each iteration we created a specific animal DF from </a:t>
            </a:r>
            <a:r>
              <a:rPr lang="en-US" sz="2400" dirty="0" smtClean="0"/>
              <a:t>the lists </a:t>
            </a:r>
            <a:r>
              <a:rPr lang="en-US" sz="2400" dirty="0"/>
              <a:t>and used append to merge all of them to a single </a:t>
            </a:r>
            <a:r>
              <a:rPr lang="en-US" sz="2400" dirty="0" smtClean="0"/>
              <a:t>DF.</a:t>
            </a:r>
            <a:endParaRPr lang="en-US" sz="2400" dirty="0"/>
          </a:p>
          <a:p>
            <a:pPr marL="0" indent="0" algn="l" rtl="0">
              <a:buNone/>
            </a:pP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55597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56145" y="878545"/>
            <a:ext cx="10515600" cy="5907866"/>
          </a:xfrm>
        </p:spPr>
        <p:txBody>
          <a:bodyPr>
            <a:normAutofit fontScale="77500" lnSpcReduction="20000"/>
          </a:bodyPr>
          <a:lstStyle/>
          <a:p>
            <a:pPr algn="l" rtl="0"/>
            <a:r>
              <a:rPr lang="en-US" sz="2300" b="1" dirty="0"/>
              <a:t>Conservation </a:t>
            </a:r>
            <a:r>
              <a:rPr lang="en-US" sz="2300" b="1" dirty="0" smtClean="0"/>
              <a:t>Status</a:t>
            </a:r>
            <a:r>
              <a:rPr lang="en-US" sz="2300" dirty="0" smtClean="0"/>
              <a:t>: </a:t>
            </a:r>
            <a:r>
              <a:rPr lang="en-US" sz="2400" dirty="0" smtClean="0"/>
              <a:t>		</a:t>
            </a:r>
            <a:r>
              <a:rPr lang="en-US" sz="1700" dirty="0" smtClean="0"/>
              <a:t>Least </a:t>
            </a:r>
            <a:r>
              <a:rPr lang="en-US" sz="1700" dirty="0"/>
              <a:t>Concern to Critically </a:t>
            </a:r>
            <a:r>
              <a:rPr lang="en-US" sz="1700" dirty="0" smtClean="0"/>
              <a:t>Endangered &amp; Extinct </a:t>
            </a:r>
          </a:p>
          <a:p>
            <a:pPr algn="l" rtl="0"/>
            <a:r>
              <a:rPr lang="en-US" sz="2300" b="1" dirty="0" smtClean="0"/>
              <a:t>Phylum</a:t>
            </a:r>
            <a:r>
              <a:rPr lang="en-US" sz="2300" dirty="0" smtClean="0"/>
              <a:t>:	</a:t>
            </a:r>
            <a:r>
              <a:rPr lang="en-US" sz="2400" dirty="0" smtClean="0"/>
              <a:t>		</a:t>
            </a:r>
            <a:r>
              <a:rPr lang="en-US" sz="2000" dirty="0" smtClean="0"/>
              <a:t>8 Unique </a:t>
            </a:r>
            <a:r>
              <a:rPr lang="en-US" sz="2000" dirty="0"/>
              <a:t>Strings</a:t>
            </a:r>
          </a:p>
          <a:p>
            <a:pPr algn="l" rtl="0"/>
            <a:r>
              <a:rPr lang="en-US" sz="2300" b="1" dirty="0" smtClean="0"/>
              <a:t>Class</a:t>
            </a:r>
            <a:r>
              <a:rPr lang="en-US" sz="2300" dirty="0" smtClean="0"/>
              <a:t>:</a:t>
            </a:r>
            <a:r>
              <a:rPr lang="en-US" sz="2400" dirty="0" smtClean="0"/>
              <a:t>				</a:t>
            </a:r>
            <a:r>
              <a:rPr lang="en-US" sz="2000" dirty="0" smtClean="0"/>
              <a:t>21 Unique </a:t>
            </a:r>
            <a:r>
              <a:rPr lang="en-US" sz="2000" dirty="0"/>
              <a:t>Strings</a:t>
            </a:r>
            <a:endParaRPr lang="en-US" sz="2000" dirty="0" smtClean="0"/>
          </a:p>
          <a:p>
            <a:pPr algn="l" rtl="0"/>
            <a:r>
              <a:rPr lang="en-US" sz="2300" b="1" dirty="0" smtClean="0"/>
              <a:t>Order</a:t>
            </a:r>
            <a:r>
              <a:rPr lang="en-US" sz="2300" dirty="0" smtClean="0"/>
              <a:t>:	</a:t>
            </a:r>
            <a:r>
              <a:rPr lang="en-US" sz="2400" dirty="0" smtClean="0"/>
              <a:t>			</a:t>
            </a:r>
            <a:r>
              <a:rPr lang="en-US" sz="2000" dirty="0" smtClean="0"/>
              <a:t>159 Unique </a:t>
            </a:r>
            <a:r>
              <a:rPr lang="en-US" sz="2000" dirty="0"/>
              <a:t>Strings</a:t>
            </a:r>
            <a:endParaRPr lang="en-US" sz="2000" dirty="0" smtClean="0"/>
          </a:p>
          <a:p>
            <a:pPr algn="l" rtl="0"/>
            <a:r>
              <a:rPr lang="en-US" sz="2300" b="1" dirty="0" smtClean="0"/>
              <a:t>Family</a:t>
            </a:r>
            <a:r>
              <a:rPr lang="en-US" sz="2300" dirty="0" smtClean="0"/>
              <a:t>:	</a:t>
            </a:r>
            <a:r>
              <a:rPr lang="en-US" sz="2400" dirty="0" smtClean="0"/>
              <a:t>			</a:t>
            </a:r>
            <a:r>
              <a:rPr lang="en-US" sz="2000" dirty="0" smtClean="0"/>
              <a:t>360 Unique </a:t>
            </a:r>
            <a:r>
              <a:rPr lang="en-US" sz="2000" dirty="0"/>
              <a:t>Strings</a:t>
            </a:r>
            <a:endParaRPr lang="en-US" sz="2000" dirty="0" smtClean="0"/>
          </a:p>
          <a:p>
            <a:pPr algn="l" rtl="0"/>
            <a:r>
              <a:rPr lang="en-US" sz="2300" b="1" dirty="0" smtClean="0"/>
              <a:t>Scientific</a:t>
            </a:r>
            <a:r>
              <a:rPr lang="en-US" sz="2300" dirty="0" smtClean="0"/>
              <a:t> </a:t>
            </a:r>
            <a:r>
              <a:rPr lang="en-US" sz="2300" b="1" dirty="0" smtClean="0"/>
              <a:t>Name</a:t>
            </a:r>
            <a:r>
              <a:rPr lang="en-US" sz="2300" dirty="0" smtClean="0"/>
              <a:t>:</a:t>
            </a:r>
            <a:r>
              <a:rPr lang="en-US" sz="2400" dirty="0" smtClean="0"/>
              <a:t>			</a:t>
            </a:r>
            <a:r>
              <a:rPr lang="en-US" sz="2000" dirty="0" smtClean="0"/>
              <a:t>Strings</a:t>
            </a:r>
          </a:p>
          <a:p>
            <a:pPr algn="l" rtl="0"/>
            <a:r>
              <a:rPr lang="en-US" sz="2300" b="1" dirty="0"/>
              <a:t>Other</a:t>
            </a:r>
            <a:r>
              <a:rPr lang="en-US" sz="2300" dirty="0"/>
              <a:t> </a:t>
            </a:r>
            <a:r>
              <a:rPr lang="en-US" sz="2300" b="1" dirty="0"/>
              <a:t>Name(s</a:t>
            </a:r>
            <a:r>
              <a:rPr lang="en-US" sz="2300" dirty="0" smtClean="0"/>
              <a:t>):</a:t>
            </a:r>
            <a:r>
              <a:rPr lang="en-US" sz="2400" dirty="0" smtClean="0"/>
              <a:t>			</a:t>
            </a:r>
            <a:r>
              <a:rPr lang="en-US" sz="2000" dirty="0" smtClean="0"/>
              <a:t>Strings</a:t>
            </a:r>
          </a:p>
          <a:p>
            <a:pPr algn="l" rtl="0"/>
            <a:r>
              <a:rPr lang="en-US" sz="2300" b="1" dirty="0" smtClean="0"/>
              <a:t>Diet</a:t>
            </a:r>
            <a:r>
              <a:rPr lang="en-US" sz="2300" dirty="0" smtClean="0"/>
              <a:t>:	</a:t>
            </a:r>
            <a:r>
              <a:rPr lang="en-US" sz="2400" dirty="0" smtClean="0"/>
              <a:t>	</a:t>
            </a: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000" dirty="0" smtClean="0"/>
              <a:t>Omnivore, Herbivore, </a:t>
            </a:r>
            <a:r>
              <a:rPr lang="en-US" sz="2000" dirty="0"/>
              <a:t>Carnivore</a:t>
            </a:r>
            <a:endParaRPr lang="en-US" sz="2000" dirty="0" smtClean="0"/>
          </a:p>
          <a:p>
            <a:pPr algn="l" rtl="0"/>
            <a:r>
              <a:rPr lang="en-US" sz="2300" b="1" dirty="0" smtClean="0"/>
              <a:t>Common</a:t>
            </a:r>
            <a:r>
              <a:rPr lang="en-US" sz="2300" dirty="0" smtClean="0"/>
              <a:t> </a:t>
            </a:r>
            <a:r>
              <a:rPr lang="en-US" sz="2300" b="1" dirty="0" smtClean="0"/>
              <a:t>Name</a:t>
            </a:r>
            <a:r>
              <a:rPr lang="he-IL" sz="2600" dirty="0" smtClean="0"/>
              <a:t>:</a:t>
            </a:r>
            <a:r>
              <a:rPr lang="en-US" sz="2600" dirty="0"/>
              <a:t>	</a:t>
            </a:r>
            <a:r>
              <a:rPr lang="en-US" sz="2400" dirty="0" smtClean="0"/>
              <a:t>		</a:t>
            </a:r>
            <a:r>
              <a:rPr lang="en-US" sz="2000" dirty="0" smtClean="0"/>
              <a:t>Strings</a:t>
            </a:r>
          </a:p>
          <a:p>
            <a:pPr algn="l" rtl="0"/>
            <a:r>
              <a:rPr lang="en-US" sz="2300" b="1" dirty="0" smtClean="0"/>
              <a:t>Color</a:t>
            </a:r>
            <a:r>
              <a:rPr lang="en-US" sz="2300" dirty="0" smtClean="0"/>
              <a:t>:		</a:t>
            </a:r>
            <a:r>
              <a:rPr lang="en-US" sz="2400" dirty="0" smtClean="0"/>
              <a:t>		</a:t>
            </a:r>
            <a:r>
              <a:rPr lang="en-US" sz="2000" dirty="0" smtClean="0"/>
              <a:t>562 Unique </a:t>
            </a:r>
            <a:r>
              <a:rPr lang="en-US" sz="2000" dirty="0"/>
              <a:t>Strings (combinations</a:t>
            </a:r>
            <a:r>
              <a:rPr lang="en-US" sz="2000" dirty="0" smtClean="0"/>
              <a:t>)</a:t>
            </a:r>
          </a:p>
          <a:p>
            <a:pPr algn="l" rtl="0"/>
            <a:r>
              <a:rPr lang="en-US" sz="2300" b="1" dirty="0"/>
              <a:t>Skin</a:t>
            </a:r>
            <a:r>
              <a:rPr lang="en-US" sz="2300" dirty="0"/>
              <a:t> </a:t>
            </a:r>
            <a:r>
              <a:rPr lang="en-US" sz="2300" b="1" dirty="0" smtClean="0"/>
              <a:t>Type</a:t>
            </a:r>
            <a:r>
              <a:rPr lang="en-US" sz="2300" dirty="0" smtClean="0"/>
              <a:t>:</a:t>
            </a:r>
            <a:r>
              <a:rPr lang="en-US" sz="2400" dirty="0" smtClean="0"/>
              <a:t>			</a:t>
            </a:r>
            <a:r>
              <a:rPr lang="en-US" sz="2000" dirty="0" smtClean="0"/>
              <a:t>8 Unique </a:t>
            </a:r>
            <a:r>
              <a:rPr lang="en-US" sz="2000" dirty="0"/>
              <a:t>Strings</a:t>
            </a:r>
            <a:endParaRPr lang="en-US" sz="2000" dirty="0" smtClean="0"/>
          </a:p>
          <a:p>
            <a:pPr algn="l" rtl="0"/>
            <a:r>
              <a:rPr lang="en-US" sz="2300" b="1" dirty="0" smtClean="0"/>
              <a:t>Lifespan</a:t>
            </a:r>
            <a:r>
              <a:rPr lang="en-US" sz="2300" dirty="0" smtClean="0"/>
              <a:t>:</a:t>
            </a:r>
            <a:r>
              <a:rPr lang="en-US" sz="2400" dirty="0" smtClean="0"/>
              <a:t>	</a:t>
            </a: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000" dirty="0" smtClean="0"/>
              <a:t>Strings</a:t>
            </a:r>
          </a:p>
          <a:p>
            <a:pPr algn="l" rtl="0"/>
            <a:r>
              <a:rPr lang="en-US" sz="2300" b="1" dirty="0" smtClean="0"/>
              <a:t>Type</a:t>
            </a:r>
            <a:r>
              <a:rPr lang="en-US" sz="2300" dirty="0" smtClean="0"/>
              <a:t>:	</a:t>
            </a:r>
            <a:r>
              <a:rPr lang="en-US" sz="2400" dirty="0" smtClean="0"/>
              <a:t>			</a:t>
            </a:r>
            <a:r>
              <a:rPr lang="en-US" sz="2000" dirty="0" smtClean="0"/>
              <a:t>101 Unique Strings.</a:t>
            </a:r>
          </a:p>
          <a:p>
            <a:pPr algn="l" rtl="0"/>
            <a:r>
              <a:rPr lang="en-US" sz="2300" b="1" dirty="0" smtClean="0"/>
              <a:t>Predators</a:t>
            </a:r>
            <a:r>
              <a:rPr lang="en-US" sz="2400" dirty="0" smtClean="0"/>
              <a:t>	</a:t>
            </a: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000" dirty="0" smtClean="0"/>
              <a:t>Strings</a:t>
            </a:r>
          </a:p>
          <a:p>
            <a:pPr algn="l" rtl="0"/>
            <a:r>
              <a:rPr lang="en-US" sz="2300" b="1" dirty="0" smtClean="0"/>
              <a:t>Conception</a:t>
            </a:r>
            <a:r>
              <a:rPr lang="en-US" sz="2300" dirty="0" smtClean="0"/>
              <a:t> </a:t>
            </a:r>
            <a:r>
              <a:rPr lang="en-US" sz="2300" b="1" dirty="0" smtClean="0"/>
              <a:t>Period</a:t>
            </a:r>
            <a:r>
              <a:rPr lang="en-US" sz="2300" dirty="0" smtClean="0"/>
              <a:t>:</a:t>
            </a:r>
            <a:r>
              <a:rPr lang="en-US" sz="2400" dirty="0" smtClean="0"/>
              <a:t>		</a:t>
            </a:r>
            <a:r>
              <a:rPr lang="en-US" sz="2000" dirty="0" smtClean="0"/>
              <a:t>Strings</a:t>
            </a:r>
          </a:p>
          <a:p>
            <a:pPr algn="l" rtl="0"/>
            <a:r>
              <a:rPr lang="en-US" sz="2300" b="1" dirty="0" smtClean="0"/>
              <a:t>Locations</a:t>
            </a:r>
            <a:r>
              <a:rPr lang="en-US" sz="2300" dirty="0" smtClean="0"/>
              <a:t>:</a:t>
            </a:r>
            <a:r>
              <a:rPr lang="en-US" sz="2400" dirty="0" smtClean="0"/>
              <a:t>			</a:t>
            </a:r>
            <a:r>
              <a:rPr lang="en-US" sz="2000" dirty="0" smtClean="0"/>
              <a:t>Strings</a:t>
            </a:r>
          </a:p>
          <a:p>
            <a:pPr algn="l" rtl="0"/>
            <a:r>
              <a:rPr lang="en-US" sz="2300" b="1" dirty="0" smtClean="0"/>
              <a:t>Threats</a:t>
            </a:r>
            <a:r>
              <a:rPr lang="en-US" sz="2300" dirty="0" smtClean="0"/>
              <a:t>:	</a:t>
            </a:r>
            <a:r>
              <a:rPr lang="en-US" sz="1600" dirty="0" smtClean="0"/>
              <a:t>		</a:t>
            </a:r>
            <a:r>
              <a:rPr lang="en-US" sz="2000" dirty="0" smtClean="0"/>
              <a:t>Strings</a:t>
            </a:r>
          </a:p>
          <a:p>
            <a:pPr algn="l" rtl="0"/>
            <a:r>
              <a:rPr lang="en-US" sz="2300" b="1" dirty="0"/>
              <a:t>Birth</a:t>
            </a:r>
            <a:r>
              <a:rPr lang="en-US" sz="2300" dirty="0"/>
              <a:t> </a:t>
            </a:r>
            <a:r>
              <a:rPr lang="en-US" sz="2300" b="1" dirty="0" smtClean="0"/>
              <a:t>rate:</a:t>
            </a:r>
            <a:r>
              <a:rPr lang="en-US" sz="2300" dirty="0" smtClean="0"/>
              <a:t>	</a:t>
            </a:r>
            <a:r>
              <a:rPr lang="en-US" sz="1600" dirty="0" smtClean="0"/>
              <a:t>		</a:t>
            </a:r>
            <a:r>
              <a:rPr lang="en-US" sz="2000" dirty="0" smtClean="0"/>
              <a:t>Strings</a:t>
            </a:r>
            <a:endParaRPr lang="he-IL" sz="2000" dirty="0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656145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The Merged Data Frame</a:t>
            </a:r>
          </a:p>
          <a:p>
            <a:r>
              <a:rPr lang="en-US" sz="1400" b="1" dirty="0" smtClean="0"/>
              <a:t>[1739 Spices in total, 617 Extinct]</a:t>
            </a:r>
          </a:p>
          <a:p>
            <a:r>
              <a:rPr lang="en-US" sz="1400" b="1" dirty="0" smtClean="0"/>
              <a:t>(showing the relevant properties only)</a:t>
            </a:r>
          </a:p>
        </p:txBody>
      </p:sp>
    </p:spTree>
    <p:extLst>
      <p:ext uri="{BB962C8B-B14F-4D97-AF65-F5344CB8AC3E}">
        <p14:creationId xmlns:p14="http://schemas.microsoft.com/office/powerpoint/2010/main" val="2229978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 txBox="1">
            <a:spLocks/>
          </p:cNvSpPr>
          <p:nvPr/>
        </p:nvSpPr>
        <p:spPr>
          <a:xfrm>
            <a:off x="654727" y="2423231"/>
            <a:ext cx="10515600" cy="13528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1" anchor="ctr">
            <a:no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11500" b="1">
                <a:ln>
                  <a:solidFill>
                    <a:sysClr val="windowText" lastClr="000000"/>
                  </a:solidFill>
                </a:ln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Data Handling</a:t>
            </a:r>
            <a:endParaRPr lang="he-IL" dirty="0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  <a14:imgEffect>
                      <a14:colorTemperature colorTemp="5988"/>
                    </a14:imgEffect>
                    <a14:imgEffect>
                      <a14:saturation sat="90000"/>
                    </a14:imgEffect>
                    <a14:imgEffect>
                      <a14:brightnessContrast bright="-9000" contrast="11000"/>
                    </a14:imgEffect>
                  </a14:imgLayer>
                </a14:imgProps>
              </a:ext>
            </a:extLst>
          </a:blip>
          <a:srcRect r="923"/>
          <a:stretch/>
        </p:blipFill>
        <p:spPr>
          <a:xfrm>
            <a:off x="2636772" y="3893574"/>
            <a:ext cx="6216600" cy="2681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02038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56145" y="881310"/>
            <a:ext cx="10515600" cy="5907866"/>
          </a:xfrm>
        </p:spPr>
        <p:txBody>
          <a:bodyPr>
            <a:normAutofit fontScale="77500" lnSpcReduction="20000"/>
          </a:bodyPr>
          <a:lstStyle/>
          <a:p>
            <a:pPr algn="l" rtl="0"/>
            <a:r>
              <a:rPr lang="en-US" sz="2300" b="1" dirty="0"/>
              <a:t>Conservation </a:t>
            </a:r>
            <a:r>
              <a:rPr lang="en-US" sz="2300" b="1" dirty="0" smtClean="0"/>
              <a:t>Status</a:t>
            </a:r>
            <a:r>
              <a:rPr lang="en-US" sz="2300" dirty="0" smtClean="0"/>
              <a:t>: </a:t>
            </a:r>
            <a:r>
              <a:rPr lang="en-US" sz="2400" dirty="0" smtClean="0"/>
              <a:t>		</a:t>
            </a:r>
            <a:r>
              <a:rPr lang="en-US" sz="1700" dirty="0" smtClean="0"/>
              <a:t>Least Concern to Critically Endangered &amp; Extinct          </a:t>
            </a:r>
            <a:r>
              <a:rPr lang="en-US" sz="2100" b="1" dirty="0" smtClean="0">
                <a:solidFill>
                  <a:srgbClr val="2E8B57"/>
                </a:solidFill>
              </a:rPr>
              <a:t>No Change</a:t>
            </a:r>
            <a:endParaRPr lang="en-US" sz="2100" b="1" dirty="0">
              <a:solidFill>
                <a:srgbClr val="2E8B57"/>
              </a:solidFill>
            </a:endParaRPr>
          </a:p>
          <a:p>
            <a:pPr algn="l" rtl="0"/>
            <a:r>
              <a:rPr lang="en-US" sz="2300" b="1" dirty="0" smtClean="0"/>
              <a:t>Phylum</a:t>
            </a:r>
            <a:r>
              <a:rPr lang="en-US" sz="2300" dirty="0" smtClean="0"/>
              <a:t>:	</a:t>
            </a:r>
            <a:r>
              <a:rPr lang="en-US" sz="2400" dirty="0" smtClean="0"/>
              <a:t>		</a:t>
            </a:r>
            <a:r>
              <a:rPr lang="en-US" sz="2000" dirty="0" smtClean="0"/>
              <a:t>8 Unique Strings                                                 </a:t>
            </a:r>
            <a:r>
              <a:rPr lang="en-US" sz="2000" b="1" dirty="0" smtClean="0">
                <a:solidFill>
                  <a:srgbClr val="FFD03B"/>
                </a:solidFill>
              </a:rPr>
              <a:t>Factorize</a:t>
            </a:r>
          </a:p>
          <a:p>
            <a:pPr algn="l" rtl="0"/>
            <a:r>
              <a:rPr lang="en-US" sz="2300" b="1" dirty="0" smtClean="0"/>
              <a:t>Class</a:t>
            </a:r>
            <a:r>
              <a:rPr lang="en-US" sz="2300" dirty="0" smtClean="0"/>
              <a:t>:</a:t>
            </a:r>
            <a:r>
              <a:rPr lang="en-US" sz="2400" dirty="0" smtClean="0"/>
              <a:t>				</a:t>
            </a:r>
            <a:r>
              <a:rPr lang="en-US" sz="2000" dirty="0" smtClean="0"/>
              <a:t>21 Unique Strings                                               </a:t>
            </a:r>
            <a:r>
              <a:rPr lang="en-US" sz="2000" b="1" dirty="0" smtClean="0">
                <a:solidFill>
                  <a:srgbClr val="FFD03B"/>
                </a:solidFill>
              </a:rPr>
              <a:t>Factorize</a:t>
            </a:r>
          </a:p>
          <a:p>
            <a:pPr algn="l" rtl="0"/>
            <a:r>
              <a:rPr lang="en-US" sz="2300" b="1" dirty="0" smtClean="0"/>
              <a:t>Order</a:t>
            </a:r>
            <a:r>
              <a:rPr lang="en-US" sz="2300" dirty="0" smtClean="0"/>
              <a:t>:	</a:t>
            </a:r>
            <a:r>
              <a:rPr lang="en-US" sz="2400" dirty="0" smtClean="0"/>
              <a:t>			</a:t>
            </a:r>
            <a:r>
              <a:rPr lang="en-US" sz="2000" dirty="0" smtClean="0"/>
              <a:t>159 Unique Strings                                             </a:t>
            </a:r>
            <a:r>
              <a:rPr lang="en-US" sz="2000" b="1" dirty="0" smtClean="0">
                <a:solidFill>
                  <a:srgbClr val="FFD03B"/>
                </a:solidFill>
              </a:rPr>
              <a:t>Factorize </a:t>
            </a:r>
          </a:p>
          <a:p>
            <a:pPr algn="l" rtl="0"/>
            <a:r>
              <a:rPr lang="en-US" sz="2300" b="1" dirty="0" smtClean="0"/>
              <a:t>Family</a:t>
            </a:r>
            <a:r>
              <a:rPr lang="en-US" sz="2300" dirty="0" smtClean="0"/>
              <a:t>:	</a:t>
            </a:r>
            <a:r>
              <a:rPr lang="en-US" sz="2400" dirty="0" smtClean="0"/>
              <a:t>			</a:t>
            </a:r>
            <a:r>
              <a:rPr lang="en-US" sz="2000" dirty="0" smtClean="0"/>
              <a:t>360 Unique Strings                                             </a:t>
            </a:r>
            <a:r>
              <a:rPr lang="en-US" sz="2000" b="1" dirty="0" smtClean="0">
                <a:solidFill>
                  <a:srgbClr val="FFD03B"/>
                </a:solidFill>
              </a:rPr>
              <a:t>Factorize</a:t>
            </a:r>
          </a:p>
          <a:p>
            <a:pPr algn="l" rtl="0"/>
            <a:r>
              <a:rPr lang="en-US" sz="2300" b="1" dirty="0" smtClean="0"/>
              <a:t>Scientific</a:t>
            </a:r>
            <a:r>
              <a:rPr lang="en-US" sz="2300" dirty="0" smtClean="0"/>
              <a:t> </a:t>
            </a:r>
            <a:r>
              <a:rPr lang="en-US" sz="2300" b="1" dirty="0" smtClean="0"/>
              <a:t>Name</a:t>
            </a:r>
            <a:r>
              <a:rPr lang="en-US" sz="2300" dirty="0" smtClean="0"/>
              <a:t>:</a:t>
            </a:r>
            <a:r>
              <a:rPr lang="en-US" sz="2400" dirty="0" smtClean="0"/>
              <a:t>			</a:t>
            </a:r>
            <a:r>
              <a:rPr lang="en-US" sz="2000" dirty="0" smtClean="0"/>
              <a:t>Strings                                                                   </a:t>
            </a:r>
            <a:r>
              <a:rPr lang="en-US" sz="2000" b="1" dirty="0" smtClean="0">
                <a:solidFill>
                  <a:srgbClr val="2E8B57"/>
                </a:solidFill>
              </a:rPr>
              <a:t>No Change</a:t>
            </a:r>
          </a:p>
          <a:p>
            <a:pPr algn="l" rtl="0"/>
            <a:r>
              <a:rPr lang="en-US" sz="2300" b="1" dirty="0"/>
              <a:t>Other</a:t>
            </a:r>
            <a:r>
              <a:rPr lang="en-US" sz="2300" dirty="0"/>
              <a:t> </a:t>
            </a:r>
            <a:r>
              <a:rPr lang="en-US" sz="2300" b="1" dirty="0"/>
              <a:t>Name(s</a:t>
            </a:r>
            <a:r>
              <a:rPr lang="en-US" sz="2300" dirty="0" smtClean="0"/>
              <a:t>):</a:t>
            </a:r>
            <a:r>
              <a:rPr lang="en-US" sz="2400" dirty="0" smtClean="0"/>
              <a:t>			</a:t>
            </a:r>
            <a:r>
              <a:rPr lang="en-US" sz="2000" dirty="0" smtClean="0"/>
              <a:t>Strings                                                                   </a:t>
            </a:r>
            <a:r>
              <a:rPr lang="en-US" sz="2000" b="1" dirty="0" smtClean="0">
                <a:solidFill>
                  <a:srgbClr val="2E8B57"/>
                </a:solidFill>
              </a:rPr>
              <a:t>No Change</a:t>
            </a:r>
          </a:p>
          <a:p>
            <a:pPr algn="l" rtl="0"/>
            <a:r>
              <a:rPr lang="en-US" sz="2300" b="1" dirty="0" smtClean="0"/>
              <a:t>Diet</a:t>
            </a:r>
            <a:r>
              <a:rPr lang="en-US" sz="2300" dirty="0" smtClean="0"/>
              <a:t>:	</a:t>
            </a:r>
            <a:r>
              <a:rPr lang="en-US" sz="2400" dirty="0" smtClean="0"/>
              <a:t>	</a:t>
            </a: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000" dirty="0" smtClean="0"/>
              <a:t>Omnivore, Herbivore, Carnivore                      </a:t>
            </a:r>
            <a:r>
              <a:rPr lang="en-US" sz="2000" b="1" dirty="0" smtClean="0">
                <a:solidFill>
                  <a:srgbClr val="FFD03B"/>
                </a:solidFill>
              </a:rPr>
              <a:t>Factorize</a:t>
            </a:r>
          </a:p>
          <a:p>
            <a:pPr algn="l" rtl="0"/>
            <a:r>
              <a:rPr lang="en-US" sz="2300" b="1" dirty="0" smtClean="0"/>
              <a:t>Common</a:t>
            </a:r>
            <a:r>
              <a:rPr lang="en-US" sz="2300" dirty="0" smtClean="0"/>
              <a:t> </a:t>
            </a:r>
            <a:r>
              <a:rPr lang="en-US" sz="2300" b="1" dirty="0" smtClean="0"/>
              <a:t>Name</a:t>
            </a:r>
            <a:r>
              <a:rPr lang="he-IL" sz="2600" dirty="0" smtClean="0"/>
              <a:t>:</a:t>
            </a:r>
            <a:r>
              <a:rPr lang="en-US" sz="2600" dirty="0"/>
              <a:t>	</a:t>
            </a:r>
            <a:r>
              <a:rPr lang="en-US" sz="2400" dirty="0" smtClean="0"/>
              <a:t>		</a:t>
            </a:r>
            <a:r>
              <a:rPr lang="en-US" sz="2000" dirty="0" smtClean="0"/>
              <a:t>Strings                                                                   </a:t>
            </a:r>
            <a:r>
              <a:rPr lang="en-US" sz="2000" b="1" dirty="0" smtClean="0">
                <a:solidFill>
                  <a:srgbClr val="2E8B57"/>
                </a:solidFill>
              </a:rPr>
              <a:t>No Change</a:t>
            </a:r>
          </a:p>
          <a:p>
            <a:pPr algn="l" rtl="0"/>
            <a:r>
              <a:rPr lang="en-US" sz="2300" b="1" dirty="0" smtClean="0"/>
              <a:t>Color</a:t>
            </a:r>
            <a:r>
              <a:rPr lang="en-US" sz="2300" dirty="0" smtClean="0"/>
              <a:t>:		</a:t>
            </a:r>
            <a:r>
              <a:rPr lang="en-US" sz="2400" dirty="0" smtClean="0"/>
              <a:t>		</a:t>
            </a:r>
            <a:r>
              <a:rPr lang="en-US" sz="2000" dirty="0" smtClean="0"/>
              <a:t>562 Unique Strings (combinations)                  </a:t>
            </a:r>
            <a:r>
              <a:rPr lang="en-US" sz="2000" b="1" dirty="0" smtClean="0">
                <a:solidFill>
                  <a:srgbClr val="FFD03B"/>
                </a:solidFill>
              </a:rPr>
              <a:t>Factorize</a:t>
            </a:r>
          </a:p>
          <a:p>
            <a:pPr algn="l" rtl="0"/>
            <a:r>
              <a:rPr lang="en-US" sz="2300" b="1" dirty="0"/>
              <a:t>Skin</a:t>
            </a:r>
            <a:r>
              <a:rPr lang="en-US" sz="2300" dirty="0"/>
              <a:t> </a:t>
            </a:r>
            <a:r>
              <a:rPr lang="en-US" sz="2300" b="1" dirty="0" smtClean="0"/>
              <a:t>Type</a:t>
            </a:r>
            <a:r>
              <a:rPr lang="en-US" sz="2300" dirty="0" smtClean="0"/>
              <a:t>:</a:t>
            </a:r>
            <a:r>
              <a:rPr lang="en-US" sz="2400" dirty="0" smtClean="0"/>
              <a:t>			</a:t>
            </a:r>
            <a:r>
              <a:rPr lang="en-US" sz="2000" dirty="0" smtClean="0"/>
              <a:t>8 Unique Strings                                                  </a:t>
            </a:r>
            <a:r>
              <a:rPr lang="en-US" sz="2000" b="1" dirty="0" smtClean="0">
                <a:solidFill>
                  <a:srgbClr val="FFD03B"/>
                </a:solidFill>
              </a:rPr>
              <a:t>Factorize</a:t>
            </a:r>
          </a:p>
          <a:p>
            <a:pPr algn="l" rtl="0"/>
            <a:r>
              <a:rPr lang="en-US" sz="2300" b="1" dirty="0" smtClean="0"/>
              <a:t>Lifespan</a:t>
            </a:r>
            <a:r>
              <a:rPr lang="en-US" sz="2300" dirty="0" smtClean="0"/>
              <a:t>:</a:t>
            </a:r>
            <a:r>
              <a:rPr lang="en-US" sz="2400" dirty="0" smtClean="0"/>
              <a:t>	</a:t>
            </a: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000" dirty="0" smtClean="0"/>
              <a:t>Strings                                                                   </a:t>
            </a:r>
            <a:r>
              <a:rPr lang="en-US" sz="2000" b="1" dirty="0" smtClean="0">
                <a:solidFill>
                  <a:srgbClr val="C00000"/>
                </a:solidFill>
              </a:rPr>
              <a:t>Text Analyze</a:t>
            </a:r>
          </a:p>
          <a:p>
            <a:pPr algn="l" rtl="0"/>
            <a:r>
              <a:rPr lang="en-US" sz="2300" b="1" dirty="0" smtClean="0"/>
              <a:t>Type</a:t>
            </a:r>
            <a:r>
              <a:rPr lang="en-US" sz="2300" dirty="0" smtClean="0"/>
              <a:t>:	</a:t>
            </a:r>
            <a:r>
              <a:rPr lang="en-US" sz="2400" dirty="0" smtClean="0"/>
              <a:t>			</a:t>
            </a:r>
            <a:r>
              <a:rPr lang="en-US" sz="2000" dirty="0" smtClean="0"/>
              <a:t>101 Unique Strings                                              </a:t>
            </a:r>
            <a:r>
              <a:rPr lang="en-US" sz="2000" b="1" dirty="0" smtClean="0">
                <a:solidFill>
                  <a:srgbClr val="FFD03B"/>
                </a:solidFill>
              </a:rPr>
              <a:t>Factorize</a:t>
            </a:r>
          </a:p>
          <a:p>
            <a:pPr algn="l" rtl="0"/>
            <a:r>
              <a:rPr lang="en-US" sz="2300" b="1" dirty="0" smtClean="0"/>
              <a:t>Predators</a:t>
            </a:r>
            <a:r>
              <a:rPr lang="en-US" sz="2400" dirty="0" smtClean="0"/>
              <a:t>	</a:t>
            </a: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000" dirty="0" smtClean="0"/>
              <a:t>Strings                                                                   </a:t>
            </a:r>
            <a:r>
              <a:rPr lang="en-US" sz="2000" b="1" dirty="0" smtClean="0">
                <a:solidFill>
                  <a:srgbClr val="C00000"/>
                </a:solidFill>
              </a:rPr>
              <a:t>Text Analyze</a:t>
            </a:r>
          </a:p>
          <a:p>
            <a:pPr algn="l" rtl="0"/>
            <a:r>
              <a:rPr lang="en-US" sz="2300" b="1" dirty="0" smtClean="0"/>
              <a:t>Conception</a:t>
            </a:r>
            <a:r>
              <a:rPr lang="en-US" sz="2300" dirty="0" smtClean="0"/>
              <a:t> </a:t>
            </a:r>
            <a:r>
              <a:rPr lang="en-US" sz="2300" b="1" dirty="0" smtClean="0"/>
              <a:t>Period</a:t>
            </a:r>
            <a:r>
              <a:rPr lang="en-US" sz="2300" dirty="0" smtClean="0"/>
              <a:t>:</a:t>
            </a:r>
            <a:r>
              <a:rPr lang="en-US" sz="2400" dirty="0" smtClean="0"/>
              <a:t>		</a:t>
            </a:r>
            <a:r>
              <a:rPr lang="en-US" sz="2000" dirty="0" smtClean="0"/>
              <a:t>Strings				</a:t>
            </a:r>
            <a:r>
              <a:rPr lang="en-US" sz="2000" b="1" dirty="0" smtClean="0">
                <a:solidFill>
                  <a:srgbClr val="C00000"/>
                </a:solidFill>
              </a:rPr>
              <a:t>Text Analyze</a:t>
            </a:r>
          </a:p>
          <a:p>
            <a:pPr algn="l" rtl="0"/>
            <a:r>
              <a:rPr lang="en-US" sz="2300" b="1" dirty="0" smtClean="0"/>
              <a:t>Locations</a:t>
            </a:r>
            <a:r>
              <a:rPr lang="en-US" sz="2300" dirty="0" smtClean="0"/>
              <a:t>:</a:t>
            </a:r>
            <a:r>
              <a:rPr lang="en-US" sz="2400" dirty="0" smtClean="0"/>
              <a:t>			</a:t>
            </a:r>
            <a:r>
              <a:rPr lang="en-US" sz="2000" dirty="0" smtClean="0"/>
              <a:t>Strings				</a:t>
            </a:r>
            <a:r>
              <a:rPr lang="en-US" sz="2000" b="1" dirty="0" smtClean="0">
                <a:solidFill>
                  <a:srgbClr val="C00000"/>
                </a:solidFill>
              </a:rPr>
              <a:t>Text Analyze &amp; Split</a:t>
            </a:r>
          </a:p>
          <a:p>
            <a:pPr algn="l" rtl="0"/>
            <a:r>
              <a:rPr lang="en-US" sz="2300" b="1" dirty="0" smtClean="0"/>
              <a:t>Threats</a:t>
            </a:r>
            <a:r>
              <a:rPr lang="en-US" sz="2300" dirty="0" smtClean="0"/>
              <a:t>:	</a:t>
            </a:r>
            <a:r>
              <a:rPr lang="en-US" sz="1600" dirty="0" smtClean="0"/>
              <a:t>		</a:t>
            </a:r>
            <a:r>
              <a:rPr lang="en-US" sz="2000" dirty="0" smtClean="0"/>
              <a:t>Strings				</a:t>
            </a:r>
            <a:r>
              <a:rPr lang="en-US" sz="2000" b="1" dirty="0" smtClean="0">
                <a:solidFill>
                  <a:srgbClr val="C00000"/>
                </a:solidFill>
              </a:rPr>
              <a:t>Text </a:t>
            </a:r>
            <a:r>
              <a:rPr lang="en-US" sz="2000" b="1" dirty="0">
                <a:solidFill>
                  <a:srgbClr val="C00000"/>
                </a:solidFill>
              </a:rPr>
              <a:t>Analyze &amp; Split</a:t>
            </a:r>
            <a:endParaRPr lang="en-US" sz="2000" b="1" dirty="0" smtClean="0">
              <a:solidFill>
                <a:srgbClr val="C00000"/>
              </a:solidFill>
            </a:endParaRPr>
          </a:p>
          <a:p>
            <a:pPr algn="l" rtl="0"/>
            <a:r>
              <a:rPr lang="en-US" sz="2300" b="1" dirty="0" smtClean="0"/>
              <a:t>Birth</a:t>
            </a:r>
            <a:r>
              <a:rPr lang="en-US" sz="2300" dirty="0" smtClean="0"/>
              <a:t> </a:t>
            </a:r>
            <a:r>
              <a:rPr lang="en-US" sz="2300" b="1" dirty="0" smtClean="0"/>
              <a:t>rate:</a:t>
            </a:r>
            <a:r>
              <a:rPr lang="en-US" sz="2300" dirty="0" smtClean="0"/>
              <a:t>	</a:t>
            </a:r>
            <a:r>
              <a:rPr lang="en-US" sz="1600" dirty="0" smtClean="0"/>
              <a:t>		</a:t>
            </a:r>
            <a:r>
              <a:rPr lang="en-US" sz="2000" dirty="0" smtClean="0"/>
              <a:t>Strings				</a:t>
            </a:r>
            <a:r>
              <a:rPr lang="en-US" sz="2000" b="1" dirty="0" smtClean="0">
                <a:solidFill>
                  <a:srgbClr val="C00000"/>
                </a:solidFill>
              </a:rPr>
              <a:t>Text Analyze</a:t>
            </a:r>
            <a:endParaRPr lang="he-IL" sz="2000" b="1" dirty="0">
              <a:solidFill>
                <a:srgbClr val="C00000"/>
              </a:solidFill>
            </a:endParaRPr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656145" y="-1966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The Merged Data Frame</a:t>
            </a:r>
          </a:p>
        </p:txBody>
      </p:sp>
      <p:sp>
        <p:nvSpPr>
          <p:cNvPr id="2" name="חץ ימינה 1"/>
          <p:cNvSpPr/>
          <p:nvPr/>
        </p:nvSpPr>
        <p:spPr>
          <a:xfrm>
            <a:off x="7680430" y="897485"/>
            <a:ext cx="311149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חץ ימינה 5"/>
          <p:cNvSpPr/>
          <p:nvPr/>
        </p:nvSpPr>
        <p:spPr>
          <a:xfrm>
            <a:off x="5845280" y="1221335"/>
            <a:ext cx="2146299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חץ ימינה 7"/>
          <p:cNvSpPr/>
          <p:nvPr/>
        </p:nvSpPr>
        <p:spPr>
          <a:xfrm>
            <a:off x="5908780" y="1545185"/>
            <a:ext cx="20828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חץ ימינה 8"/>
          <p:cNvSpPr/>
          <p:nvPr/>
        </p:nvSpPr>
        <p:spPr>
          <a:xfrm>
            <a:off x="6010380" y="1869035"/>
            <a:ext cx="19812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חץ ימינה 9"/>
          <p:cNvSpPr/>
          <p:nvPr/>
        </p:nvSpPr>
        <p:spPr>
          <a:xfrm>
            <a:off x="6010381" y="2193994"/>
            <a:ext cx="19812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חץ ימינה 10"/>
          <p:cNvSpPr/>
          <p:nvPr/>
        </p:nvSpPr>
        <p:spPr>
          <a:xfrm>
            <a:off x="5019780" y="2534780"/>
            <a:ext cx="29718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חץ ימינה 11"/>
          <p:cNvSpPr/>
          <p:nvPr/>
        </p:nvSpPr>
        <p:spPr>
          <a:xfrm>
            <a:off x="5019780" y="2858868"/>
            <a:ext cx="29718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חץ ימינה 12"/>
          <p:cNvSpPr/>
          <p:nvPr/>
        </p:nvSpPr>
        <p:spPr>
          <a:xfrm>
            <a:off x="7051780" y="3182956"/>
            <a:ext cx="9398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חץ ימינה 13"/>
          <p:cNvSpPr/>
          <p:nvPr/>
        </p:nvSpPr>
        <p:spPr>
          <a:xfrm>
            <a:off x="5019780" y="3534056"/>
            <a:ext cx="29718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חץ ימינה 14"/>
          <p:cNvSpPr/>
          <p:nvPr/>
        </p:nvSpPr>
        <p:spPr>
          <a:xfrm>
            <a:off x="7344699" y="3866292"/>
            <a:ext cx="646881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חץ ימינה 15"/>
          <p:cNvSpPr/>
          <p:nvPr/>
        </p:nvSpPr>
        <p:spPr>
          <a:xfrm>
            <a:off x="5908780" y="4190322"/>
            <a:ext cx="20828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חץ ימינה 16"/>
          <p:cNvSpPr/>
          <p:nvPr/>
        </p:nvSpPr>
        <p:spPr>
          <a:xfrm>
            <a:off x="5019780" y="4540265"/>
            <a:ext cx="29718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חץ ימינה 17"/>
          <p:cNvSpPr/>
          <p:nvPr/>
        </p:nvSpPr>
        <p:spPr>
          <a:xfrm>
            <a:off x="6010380" y="4859936"/>
            <a:ext cx="1981199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חץ ימינה 18"/>
          <p:cNvSpPr/>
          <p:nvPr/>
        </p:nvSpPr>
        <p:spPr>
          <a:xfrm>
            <a:off x="5003904" y="5190364"/>
            <a:ext cx="2987675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חץ ימינה 19"/>
          <p:cNvSpPr/>
          <p:nvPr/>
        </p:nvSpPr>
        <p:spPr>
          <a:xfrm>
            <a:off x="5003905" y="5529550"/>
            <a:ext cx="2987674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חץ ימינה 20"/>
          <p:cNvSpPr/>
          <p:nvPr/>
        </p:nvSpPr>
        <p:spPr>
          <a:xfrm>
            <a:off x="5003905" y="5872742"/>
            <a:ext cx="2987674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חץ ימינה 21"/>
          <p:cNvSpPr/>
          <p:nvPr/>
        </p:nvSpPr>
        <p:spPr>
          <a:xfrm>
            <a:off x="5003905" y="6188153"/>
            <a:ext cx="2987674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חץ ימינה 22"/>
          <p:cNvSpPr/>
          <p:nvPr/>
        </p:nvSpPr>
        <p:spPr>
          <a:xfrm>
            <a:off x="5003905" y="6485061"/>
            <a:ext cx="2987674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8319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-1833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Missing Data</a:t>
            </a:r>
            <a:endParaRPr lang="he-IL" b="1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838200" y="1307228"/>
            <a:ext cx="11191875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u="sng" dirty="0" smtClean="0"/>
              <a:t>Steps</a:t>
            </a:r>
            <a:r>
              <a:rPr lang="en-GB" dirty="0" smtClean="0"/>
              <a:t>:</a:t>
            </a:r>
            <a:endParaRPr lang="en-US" dirty="0" smtClean="0"/>
          </a:p>
          <a:p>
            <a:pPr marL="514350" indent="-514350" algn="l" rtl="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 smtClean="0"/>
              <a:t>Dropping</a:t>
            </a:r>
            <a:r>
              <a:rPr lang="en-US" sz="2400" dirty="0" smtClean="0"/>
              <a:t> columns with a threshold of missing data.</a:t>
            </a:r>
          </a:p>
          <a:p>
            <a:pPr marL="514350" indent="-514350" algn="l" rtl="0">
              <a:lnSpc>
                <a:spcPct val="150000"/>
              </a:lnSpc>
              <a:buFont typeface="+mj-lt"/>
              <a:buAutoNum type="arabicPeriod"/>
            </a:pPr>
            <a:endParaRPr lang="en-US" sz="800" dirty="0" smtClean="0"/>
          </a:p>
          <a:p>
            <a:pPr marL="514350" indent="-514350" algn="l" rtl="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 smtClean="0"/>
              <a:t>Manually Dropping</a:t>
            </a:r>
            <a:r>
              <a:rPr lang="en-US" sz="2400" dirty="0" smtClean="0"/>
              <a:t> data-problematic\none-relevant columns.</a:t>
            </a:r>
          </a:p>
          <a:p>
            <a:pPr marL="514350" indent="-514350" algn="l" rtl="0">
              <a:lnSpc>
                <a:spcPct val="150000"/>
              </a:lnSpc>
              <a:buFont typeface="+mj-lt"/>
              <a:buAutoNum type="arabicPeriod"/>
            </a:pPr>
            <a:endParaRPr lang="en-US" sz="900" dirty="0" smtClean="0"/>
          </a:p>
          <a:p>
            <a:pPr marL="514350" indent="-514350" algn="l" rtl="0">
              <a:buFont typeface="+mj-lt"/>
              <a:buAutoNum type="arabicPeriod"/>
            </a:pPr>
            <a:r>
              <a:rPr lang="en-US" sz="2400" b="1" dirty="0" smtClean="0"/>
              <a:t>Dividing</a:t>
            </a:r>
            <a:r>
              <a:rPr lang="en-US" sz="2400" dirty="0" smtClean="0"/>
              <a:t> the Data Frame by </a:t>
            </a:r>
            <a:r>
              <a:rPr lang="en-US" b="1" dirty="0" smtClean="0"/>
              <a:t>Class</a:t>
            </a:r>
            <a:r>
              <a:rPr lang="en-US" sz="2400" dirty="0" smtClean="0"/>
              <a:t> property and further splitting it by the </a:t>
            </a:r>
            <a:r>
              <a:rPr lang="en-US" b="1" dirty="0" smtClean="0"/>
              <a:t>Order </a:t>
            </a:r>
            <a:r>
              <a:rPr lang="en-US" sz="2400" dirty="0" smtClean="0"/>
              <a:t>property to a single DF in a loop.								   In each loop we filled the missing data the most frequent and merged the specific </a:t>
            </a:r>
            <a:r>
              <a:rPr lang="en-US" b="1" dirty="0" smtClean="0"/>
              <a:t>Order</a:t>
            </a:r>
            <a:r>
              <a:rPr lang="en-US" sz="2400" dirty="0" smtClean="0"/>
              <a:t> DF to create a new and full DF.</a:t>
            </a:r>
          </a:p>
          <a:p>
            <a:pPr marL="0" indent="0" algn="l" rtl="0">
              <a:buNone/>
            </a:pPr>
            <a:endParaRPr lang="en-US" sz="2400" dirty="0" smtClean="0"/>
          </a:p>
          <a:p>
            <a:pPr marL="514350" indent="-514350" algn="l" rtl="0">
              <a:buFont typeface="+mj-lt"/>
              <a:buAutoNum type="arabicPeriod"/>
            </a:pPr>
            <a:endParaRPr lang="en-US" dirty="0" smtClean="0"/>
          </a:p>
          <a:p>
            <a:pPr marL="0" indent="0" algn="l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6666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723900" y="369674"/>
            <a:ext cx="10744200" cy="5471753"/>
          </a:xfrm>
        </p:spPr>
        <p:txBody>
          <a:bodyPr>
            <a:normAutofit fontScale="92500"/>
          </a:bodyPr>
          <a:lstStyle/>
          <a:p>
            <a:pPr marL="0" indent="0" algn="l">
              <a:buNone/>
            </a:pPr>
            <a:endParaRPr lang="en-US" u="sng" dirty="0" smtClean="0"/>
          </a:p>
          <a:p>
            <a:pPr marL="0" indent="0" algn="l">
              <a:buNone/>
            </a:pPr>
            <a:r>
              <a:rPr lang="en-US" u="sng" dirty="0" smtClean="0"/>
              <a:t>Text</a:t>
            </a:r>
            <a:r>
              <a:rPr lang="en-US" dirty="0" smtClean="0"/>
              <a:t>:</a:t>
            </a:r>
            <a:endParaRPr lang="he-IL" u="sng" dirty="0"/>
          </a:p>
          <a:p>
            <a:pPr marL="0" indent="0" algn="l">
              <a:buNone/>
            </a:pPr>
            <a:r>
              <a:rPr lang="en-US" sz="2200" dirty="0" smtClean="0"/>
              <a:t>Some properties of the data frame were a whole text of strings which was needed specific handling.</a:t>
            </a:r>
          </a:p>
          <a:p>
            <a:pPr marL="0" indent="0" algn="l">
              <a:buNone/>
            </a:pPr>
            <a:r>
              <a:rPr lang="en-US" sz="2200" dirty="0" smtClean="0"/>
              <a:t>Each element(text) in the property column could have </a:t>
            </a:r>
            <a:r>
              <a:rPr lang="en-GB" sz="2200" dirty="0" smtClean="0"/>
              <a:t>connected words and</a:t>
            </a:r>
            <a:r>
              <a:rPr lang="en-US" sz="2200" dirty="0" smtClean="0"/>
              <a:t> include 2 or more values</a:t>
            </a:r>
            <a:r>
              <a:rPr lang="en-GB" sz="2200" dirty="0" smtClean="0"/>
              <a:t>.</a:t>
            </a:r>
          </a:p>
          <a:p>
            <a:pPr marL="0" indent="0" algn="l">
              <a:buNone/>
            </a:pPr>
            <a:endParaRPr lang="en-US" sz="100" dirty="0" smtClean="0"/>
          </a:p>
          <a:p>
            <a:pPr marL="0" indent="0" algn="l" rtl="0">
              <a:buNone/>
            </a:pPr>
            <a:r>
              <a:rPr lang="en-US" sz="2200" dirty="0" smtClean="0"/>
              <a:t>For each property we created a list of words/connected-letters to search for a specific value,</a:t>
            </a:r>
          </a:p>
          <a:p>
            <a:pPr marL="0" indent="0" algn="l" rtl="0">
              <a:buNone/>
            </a:pPr>
            <a:r>
              <a:rPr lang="en-US" sz="2200" dirty="0" smtClean="0"/>
              <a:t>looping in each text and checking if there is a string from the list </a:t>
            </a:r>
            <a:r>
              <a:rPr lang="en-US" sz="3000" b="1" dirty="0" smtClean="0"/>
              <a:t>in</a:t>
            </a:r>
            <a:r>
              <a:rPr lang="en-US" sz="2200" dirty="0" smtClean="0"/>
              <a:t> the text.</a:t>
            </a:r>
          </a:p>
          <a:p>
            <a:pPr algn="l" rtl="0"/>
            <a:r>
              <a:rPr lang="en-US" sz="2400" b="1" dirty="0" smtClean="0"/>
              <a:t>“Predators”</a:t>
            </a:r>
            <a:r>
              <a:rPr lang="en-US" sz="2400" dirty="0" smtClean="0"/>
              <a:t> – Changed to sum of predators.</a:t>
            </a:r>
            <a:endParaRPr lang="he-IL" sz="2400" dirty="0" smtClean="0"/>
          </a:p>
          <a:p>
            <a:pPr algn="l" rtl="0"/>
            <a:r>
              <a:rPr lang="en-US" sz="2400" b="1" dirty="0" smtClean="0"/>
              <a:t>"Locations”</a:t>
            </a:r>
            <a:r>
              <a:rPr lang="en-US" sz="2400" dirty="0" smtClean="0"/>
              <a:t> – Divided to columns by Continent and sum of locations.</a:t>
            </a:r>
            <a:endParaRPr lang="he-IL" sz="2400" dirty="0" smtClean="0"/>
          </a:p>
          <a:p>
            <a:pPr algn="l" rtl="0"/>
            <a:r>
              <a:rPr lang="en-US" sz="2400" b="1" dirty="0" smtClean="0"/>
              <a:t>"Threats”</a:t>
            </a:r>
            <a:r>
              <a:rPr lang="en-US" sz="2400" dirty="0" smtClean="0"/>
              <a:t> </a:t>
            </a:r>
            <a:r>
              <a:rPr lang="en-US" sz="2400" dirty="0"/>
              <a:t>–</a:t>
            </a:r>
            <a:r>
              <a:rPr lang="en-US" sz="2400" dirty="0" smtClean="0"/>
              <a:t> </a:t>
            </a:r>
            <a:r>
              <a:rPr lang="en-US" sz="2400" dirty="0"/>
              <a:t>Divided to columns by </a:t>
            </a:r>
            <a:r>
              <a:rPr lang="en-US" sz="2400" dirty="0" smtClean="0"/>
              <a:t>specific Threat and sum of threats.</a:t>
            </a:r>
          </a:p>
          <a:p>
            <a:pPr algn="l" rtl="0"/>
            <a:r>
              <a:rPr lang="en-US" sz="2400" b="1" dirty="0" smtClean="0"/>
              <a:t>“Lifespan”</a:t>
            </a:r>
            <a:r>
              <a:rPr lang="en-US" sz="2400" dirty="0" smtClean="0"/>
              <a:t>, “</a:t>
            </a:r>
            <a:r>
              <a:rPr lang="en-US" sz="2400" b="1" dirty="0" smtClean="0"/>
              <a:t>Birth</a:t>
            </a:r>
            <a:r>
              <a:rPr lang="en-US" sz="2400" dirty="0" smtClean="0"/>
              <a:t> </a:t>
            </a:r>
            <a:r>
              <a:rPr lang="en-US" sz="2400" b="1" dirty="0" smtClean="0"/>
              <a:t>rate”</a:t>
            </a:r>
            <a:r>
              <a:rPr lang="en-US" sz="2400" dirty="0" smtClean="0"/>
              <a:t> &amp; “</a:t>
            </a:r>
            <a:r>
              <a:rPr lang="en-US" sz="2400" b="1" dirty="0" smtClean="0"/>
              <a:t>Conception</a:t>
            </a:r>
            <a:r>
              <a:rPr lang="en-US" sz="2400" dirty="0" smtClean="0"/>
              <a:t> </a:t>
            </a:r>
            <a:r>
              <a:rPr lang="en-US" sz="2400" b="1" dirty="0" smtClean="0"/>
              <a:t>Period”</a:t>
            </a:r>
            <a:r>
              <a:rPr lang="en-US" sz="2400" dirty="0" smtClean="0"/>
              <a:t> – Changed the string value into an integer.</a:t>
            </a:r>
          </a:p>
          <a:p>
            <a:pPr algn="l" rtl="0"/>
            <a:r>
              <a:rPr lang="en-US" sz="2400" b="1" dirty="0" smtClean="0"/>
              <a:t>“Skin type” </a:t>
            </a:r>
            <a:r>
              <a:rPr lang="en-US" sz="2400" dirty="0" smtClean="0"/>
              <a:t>– Replaced strings with the same meaning to a single string.</a:t>
            </a:r>
          </a:p>
          <a:p>
            <a:pPr algn="l" rtl="0"/>
            <a:endParaRPr lang="he-IL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כותרת 1"/>
          <p:cNvSpPr>
            <a:spLocks noGrp="1"/>
          </p:cNvSpPr>
          <p:nvPr>
            <p:ph type="title"/>
          </p:nvPr>
        </p:nvSpPr>
        <p:spPr>
          <a:xfrm>
            <a:off x="2895599" y="0"/>
            <a:ext cx="5686425" cy="1325563"/>
          </a:xfrm>
        </p:spPr>
        <p:txBody>
          <a:bodyPr/>
          <a:lstStyle/>
          <a:p>
            <a:pPr algn="ctr"/>
            <a:r>
              <a:rPr lang="en-US" b="1" dirty="0" smtClean="0"/>
              <a:t>Data Conversions</a:t>
            </a:r>
            <a:endParaRPr lang="he-IL" b="1" dirty="0"/>
          </a:p>
        </p:txBody>
      </p:sp>
      <p:sp>
        <p:nvSpPr>
          <p:cNvPr id="8" name="מציין מיקום תוכן 2"/>
          <p:cNvSpPr txBox="1">
            <a:spLocks/>
          </p:cNvSpPr>
          <p:nvPr/>
        </p:nvSpPr>
        <p:spPr>
          <a:xfrm>
            <a:off x="723900" y="4985176"/>
            <a:ext cx="10744200" cy="1712501"/>
          </a:xfrm>
          <a:prstGeom prst="rect">
            <a:avLst/>
          </a:prstGeom>
        </p:spPr>
        <p:txBody>
          <a:bodyPr vert="horz" lIns="91440" tIns="45720" rIns="91440" bIns="45720" rtlCol="1">
            <a:normAutofit lnSpcReduction="1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Arial" panose="020B0604020202020204" pitchFamily="34" charset="0"/>
              <a:buNone/>
            </a:pPr>
            <a:endParaRPr lang="en-US" u="sng" dirty="0" smtClean="0"/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2400" u="sng" dirty="0" smtClean="0"/>
              <a:t>Categorical</a:t>
            </a:r>
            <a:r>
              <a:rPr lang="en-US" dirty="0" smtClean="0"/>
              <a:t>:</a:t>
            </a:r>
            <a:endParaRPr lang="he-IL" u="sng" dirty="0" smtClean="0"/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2000" dirty="0" smtClean="0"/>
              <a:t>Columns with unique and limited elements were converted to </a:t>
            </a:r>
            <a:r>
              <a:rPr lang="en-US" sz="2000" b="1" dirty="0" smtClean="0"/>
              <a:t>numeric labels</a:t>
            </a:r>
            <a:r>
              <a:rPr lang="en-US" sz="2000" dirty="0" smtClean="0"/>
              <a:t>:</a:t>
            </a:r>
          </a:p>
          <a:p>
            <a:pPr marL="0" indent="0" algn="l">
              <a:buNone/>
            </a:pPr>
            <a:r>
              <a:rPr lang="en-US" sz="2000" b="1" dirty="0" smtClean="0"/>
              <a:t>“Type”, “Skin Type”, “Color”, “Family”, “Order”, “Class” and “Phylum”.</a:t>
            </a:r>
            <a:endParaRPr lang="en-US" sz="2000" dirty="0" smtClean="0"/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74010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3983</TotalTime>
  <Words>961</Words>
  <Application>Microsoft Office PowerPoint</Application>
  <PresentationFormat>מסך רחב</PresentationFormat>
  <Paragraphs>159</Paragraphs>
  <Slides>22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Wingdings</vt:lpstr>
      <vt:lpstr>ערכת נושא Office</vt:lpstr>
      <vt:lpstr>Data Science Project</vt:lpstr>
      <vt:lpstr>מצגת של PowerPoint</vt:lpstr>
      <vt:lpstr>מצגת של PowerPoint</vt:lpstr>
      <vt:lpstr>Crawling and Scraping</vt:lpstr>
      <vt:lpstr>מצגת של PowerPoint</vt:lpstr>
      <vt:lpstr>מצגת של PowerPoint</vt:lpstr>
      <vt:lpstr>מצגת של PowerPoint</vt:lpstr>
      <vt:lpstr>Missing Data</vt:lpstr>
      <vt:lpstr>Data Conversions</vt:lpstr>
      <vt:lpstr>מצגת של PowerPoint</vt:lpstr>
      <vt:lpstr>Getting To Know The Species</vt:lpstr>
      <vt:lpstr>Getting To Know The Species</vt:lpstr>
      <vt:lpstr>Extinct Species Distribution By Threat </vt:lpstr>
      <vt:lpstr>Species Distribution By Threat </vt:lpstr>
      <vt:lpstr>Species Distribution By Number Of Threat </vt:lpstr>
      <vt:lpstr>Extinct Species Distribution By Locations </vt:lpstr>
      <vt:lpstr>Species Distribution By Location</vt:lpstr>
      <vt:lpstr>Species Distribution By Birth Rate</vt:lpstr>
      <vt:lpstr>מצגת של PowerPoint</vt:lpstr>
      <vt:lpstr>מצגת של PowerPoint</vt:lpstr>
      <vt:lpstr>מצגת של PowerPoint</vt:lpstr>
      <vt:lpstr>מצגת של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נוי בנבנישתי</dc:creator>
  <cp:lastModifiedBy>נוי בנבנישתי</cp:lastModifiedBy>
  <cp:revision>146</cp:revision>
  <dcterms:created xsi:type="dcterms:W3CDTF">2022-01-22T14:29:16Z</dcterms:created>
  <dcterms:modified xsi:type="dcterms:W3CDTF">2022-01-26T20:49:30Z</dcterms:modified>
</cp:coreProperties>
</file>